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2"/>
  </p:notesMasterIdLst>
  <p:sldIdLst>
    <p:sldId id="257" r:id="rId2"/>
    <p:sldId id="267" r:id="rId3"/>
    <p:sldId id="314" r:id="rId4"/>
    <p:sldId id="315" r:id="rId5"/>
    <p:sldId id="316" r:id="rId6"/>
    <p:sldId id="360" r:id="rId7"/>
    <p:sldId id="361" r:id="rId8"/>
    <p:sldId id="319" r:id="rId9"/>
    <p:sldId id="323" r:id="rId10"/>
    <p:sldId id="322" r:id="rId11"/>
    <p:sldId id="330" r:id="rId12"/>
    <p:sldId id="331" r:id="rId13"/>
    <p:sldId id="377" r:id="rId14"/>
    <p:sldId id="334" r:id="rId15"/>
    <p:sldId id="335" r:id="rId16"/>
    <p:sldId id="378" r:id="rId17"/>
    <p:sldId id="336" r:id="rId18"/>
    <p:sldId id="337" r:id="rId19"/>
    <p:sldId id="338" r:id="rId20"/>
    <p:sldId id="339" r:id="rId21"/>
    <p:sldId id="385" r:id="rId22"/>
    <p:sldId id="340" r:id="rId23"/>
    <p:sldId id="341" r:id="rId24"/>
    <p:sldId id="387" r:id="rId25"/>
    <p:sldId id="386" r:id="rId26"/>
    <p:sldId id="388" r:id="rId27"/>
    <p:sldId id="389" r:id="rId28"/>
    <p:sldId id="390" r:id="rId29"/>
    <p:sldId id="391" r:id="rId30"/>
    <p:sldId id="342" r:id="rId31"/>
    <p:sldId id="392" r:id="rId32"/>
    <p:sldId id="343" r:id="rId33"/>
    <p:sldId id="393" r:id="rId34"/>
    <p:sldId id="394" r:id="rId35"/>
    <p:sldId id="395" r:id="rId36"/>
    <p:sldId id="396" r:id="rId37"/>
    <p:sldId id="398" r:id="rId38"/>
    <p:sldId id="399" r:id="rId39"/>
    <p:sldId id="400" r:id="rId40"/>
    <p:sldId id="401"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03"/>
    <p:restoredTop sz="86445"/>
  </p:normalViewPr>
  <p:slideViewPr>
    <p:cSldViewPr snapToGrid="0" snapToObjects="1">
      <p:cViewPr varScale="1">
        <p:scale>
          <a:sx n="199" d="100"/>
          <a:sy n="199" d="100"/>
        </p:scale>
        <p:origin x="2512" y="176"/>
      </p:cViewPr>
      <p:guideLst>
        <p:guide orient="horz" pos="2137"/>
        <p:guide pos="2880"/>
      </p:guideLst>
    </p:cSldViewPr>
  </p:slideViewPr>
  <p:outlineViewPr>
    <p:cViewPr>
      <p:scale>
        <a:sx n="30" d="100"/>
        <a:sy n="30"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showGuides="1">
      <p:cViewPr varScale="1">
        <p:scale>
          <a:sx n="85" d="100"/>
          <a:sy n="85" d="100"/>
        </p:scale>
        <p:origin x="3288" y="1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AEA4CA-AB29-9040-AFCC-501A21A80E4F}" type="datetimeFigureOut">
              <a:rPr lang="en-US" smtClean="0"/>
              <a:t>3/15/22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B1A0E6-9E2E-9948-9E14-D02C2FFA5C79}" type="slidenum">
              <a:rPr lang="en-US" smtClean="0"/>
              <a:t>‹#›</a:t>
            </a:fld>
            <a:endParaRPr lang="en-US"/>
          </a:p>
        </p:txBody>
      </p:sp>
    </p:spTree>
    <p:extLst>
      <p:ext uri="{BB962C8B-B14F-4D97-AF65-F5344CB8AC3E}">
        <p14:creationId xmlns:p14="http://schemas.microsoft.com/office/powerpoint/2010/main" val="851429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Opening Sentence</a:t>
            </a:r>
          </a:p>
        </p:txBody>
      </p:sp>
      <p:sp>
        <p:nvSpPr>
          <p:cNvPr id="4" name="Slide Number Placeholder 3"/>
          <p:cNvSpPr>
            <a:spLocks noGrp="1"/>
          </p:cNvSpPr>
          <p:nvPr>
            <p:ph type="sldNum" sz="quarter" idx="10"/>
          </p:nvPr>
        </p:nvSpPr>
        <p:spPr/>
        <p:txBody>
          <a:bodyPr/>
          <a:lstStyle/>
          <a:p>
            <a:fld id="{2CB1A0E6-9E2E-9948-9E14-D02C2FFA5C79}" type="slidenum">
              <a:rPr lang="en-US" smtClean="0"/>
              <a:t>2</a:t>
            </a:fld>
            <a:endParaRPr lang="en-US"/>
          </a:p>
        </p:txBody>
      </p:sp>
    </p:spTree>
    <p:extLst>
      <p:ext uri="{BB962C8B-B14F-4D97-AF65-F5344CB8AC3E}">
        <p14:creationId xmlns:p14="http://schemas.microsoft.com/office/powerpoint/2010/main" val="1447142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Title 6"/>
          <p:cNvSpPr txBox="1">
            <a:spLocks/>
          </p:cNvSpPr>
          <p:nvPr userDrawn="1"/>
        </p:nvSpPr>
        <p:spPr>
          <a:xfrm>
            <a:off x="808891" y="949569"/>
            <a:ext cx="7549664" cy="4900246"/>
          </a:xfrm>
          <a:prstGeom prst="rect">
            <a:avLst/>
          </a:prstGeom>
        </p:spPr>
        <p:txBody>
          <a:bodyPr vert="horz" lIns="91440" tIns="45720" rIns="91440" bIns="45720" rtlCol="0" anchor="ctr">
            <a:normAutofit/>
          </a:bodyPr>
          <a:lstStyle>
            <a:lvl1pPr algn="ctr" defTabSz="914400" rtl="0" eaLnBrk="1" latinLnBrk="0" hangingPunct="1">
              <a:lnSpc>
                <a:spcPct val="150000"/>
              </a:lnSpc>
              <a:spcBef>
                <a:spcPct val="0"/>
              </a:spcBef>
              <a:buNone/>
              <a:defRPr sz="2400" kern="1200">
                <a:solidFill>
                  <a:schemeClr val="bg1"/>
                </a:solidFill>
                <a:latin typeface="+mn-lt"/>
                <a:ea typeface="+mj-ea"/>
                <a:cs typeface="+mj-cs"/>
              </a:defRPr>
            </a:lvl1pPr>
          </a:lstStyle>
          <a:p>
            <a:r>
              <a:rPr lang="en-US" dirty="0"/>
              <a:t>Click to edit Master title style</a:t>
            </a:r>
          </a:p>
        </p:txBody>
      </p:sp>
      <p:sp>
        <p:nvSpPr>
          <p:cNvPr id="10" name="Title 9"/>
          <p:cNvSpPr>
            <a:spLocks noGrp="1"/>
          </p:cNvSpPr>
          <p:nvPr>
            <p:ph type="title"/>
          </p:nvPr>
        </p:nvSpPr>
        <p:spPr>
          <a:xfrm>
            <a:off x="808891" y="949569"/>
            <a:ext cx="7549664" cy="4900245"/>
          </a:xfrm>
        </p:spPr>
        <p:txBody>
          <a:bodyPr anchor="ctr">
            <a:normAutofit/>
          </a:bodyPr>
          <a:lstStyle>
            <a:lvl1pPr algn="ctr">
              <a:lnSpc>
                <a:spcPct val="150000"/>
              </a:lnSpc>
              <a:defRPr sz="2800">
                <a:latin typeface="+mn-lt"/>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2E6DDE-EC43-6C43-A0B9-AE50CA47B890}" type="datetimeFigureOut">
              <a:rPr lang="en-US" smtClean="0"/>
              <a:t>3/15/22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2E6DDE-EC43-6C43-A0B9-AE50CA47B890}" type="datetimeFigureOut">
              <a:rPr lang="en-US" smtClean="0"/>
              <a:t>3/15/22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a:xfrm>
            <a:off x="808891" y="949569"/>
            <a:ext cx="7549664" cy="4900246"/>
          </a:xfrm>
        </p:spPr>
        <p:txBody>
          <a:bodyPr anchor="ctr">
            <a:normAutofit/>
          </a:bodyPr>
          <a:lstStyle>
            <a:lvl1pPr algn="ctr">
              <a:lnSpc>
                <a:spcPct val="150000"/>
              </a:lnSpc>
              <a:defRPr sz="2800">
                <a:latin typeface="+mn-lt"/>
              </a:defRPr>
            </a:lvl1pPr>
          </a:lstStyle>
          <a:p>
            <a:r>
              <a:rPr lang="en-US" dirty="0"/>
              <a:t>Click to edit Master title style</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2E6DDE-EC43-6C43-A0B9-AE50CA47B890}" type="datetimeFigureOut">
              <a:rPr lang="en-US" smtClean="0"/>
              <a:t>3/15/22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2E6DDE-EC43-6C43-A0B9-AE50CA47B890}" type="datetimeFigureOut">
              <a:rPr lang="en-US" smtClean="0"/>
              <a:t>3/15/22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2E6DDE-EC43-6C43-A0B9-AE50CA47B890}" type="datetimeFigureOut">
              <a:rPr lang="en-US" smtClean="0"/>
              <a:t>3/15/22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13692" y="1195754"/>
            <a:ext cx="7104185" cy="4595446"/>
          </a:xfrm>
        </p:spPr>
        <p:txBody>
          <a:bodyPr anchor="ctr">
            <a:normAutofit/>
          </a:bodyPr>
          <a:lstStyle>
            <a:lvl1pPr algn="ctr">
              <a:defRPr sz="2800" i="1">
                <a:latin typeface="+mn-lt"/>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2E6DDE-EC43-6C43-A0B9-AE50CA47B890}" type="datetimeFigureOut">
              <a:rPr lang="en-US" smtClean="0"/>
              <a:t>3/15/22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2E6DDE-EC43-6C43-A0B9-AE50CA47B890}" type="datetimeFigureOut">
              <a:rPr lang="en-US" smtClean="0"/>
              <a:t>3/15/22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22E6DDE-EC43-6C43-A0B9-AE50CA47B890}" type="datetimeFigureOut">
              <a:rPr lang="en-US" smtClean="0"/>
              <a:t>3/15/22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834975-48CF-CD42-86CE-869BBD35D5C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2E6DDE-EC43-6C43-A0B9-AE50CA47B890}" type="datetimeFigureOut">
              <a:rPr lang="en-US" smtClean="0"/>
              <a:t>3/15/22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834975-48CF-CD42-86CE-869BBD35D5CC}" type="slidenum">
              <a:rPr lang="en-US" smtClean="0"/>
              <a:t>‹#›</a:t>
            </a:fld>
            <a:endParaRPr lang="en-US"/>
          </a:p>
        </p:txBody>
      </p:sp>
    </p:spTree>
    <p:extLst>
      <p:ext uri="{BB962C8B-B14F-4D97-AF65-F5344CB8AC3E}">
        <p14:creationId xmlns:p14="http://schemas.microsoft.com/office/powerpoint/2010/main" val="13079075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i="0" dirty="0"/>
              <a:t>THE HOLY EUCHARIST</a:t>
            </a:r>
          </a:p>
        </p:txBody>
      </p:sp>
    </p:spTree>
    <p:extLst>
      <p:ext uri="{BB962C8B-B14F-4D97-AF65-F5344CB8AC3E}">
        <p14:creationId xmlns:p14="http://schemas.microsoft.com/office/powerpoint/2010/main" val="61889911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kern="1200" dirty="0">
                <a:solidFill>
                  <a:schemeClr val="bg1"/>
                </a:solidFill>
                <a:effectLst/>
                <a:latin typeface="+mn-lt"/>
                <a:ea typeface="+mj-ea"/>
                <a:cs typeface="+mj-cs"/>
              </a:rPr>
              <a:t>THE SERMON</a:t>
            </a:r>
          </a:p>
        </p:txBody>
      </p:sp>
    </p:spTree>
    <p:extLst>
      <p:ext uri="{BB962C8B-B14F-4D97-AF65-F5344CB8AC3E}">
        <p14:creationId xmlns:p14="http://schemas.microsoft.com/office/powerpoint/2010/main" val="52498652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kern="1200" dirty="0">
                <a:solidFill>
                  <a:schemeClr val="bg1"/>
                </a:solidFill>
                <a:effectLst/>
                <a:latin typeface="+mn-lt"/>
                <a:ea typeface="+mj-ea"/>
                <a:cs typeface="+mj-cs"/>
              </a:rPr>
              <a:t>T H E  P R A Y E R S  O F  T H E  P E O P L E</a:t>
            </a:r>
            <a:br>
              <a:rPr lang="en-US" sz="2800" kern="1200" dirty="0">
                <a:solidFill>
                  <a:schemeClr val="bg1"/>
                </a:solidFill>
                <a:effectLst/>
                <a:latin typeface="+mn-lt"/>
                <a:ea typeface="+mj-ea"/>
                <a:cs typeface="+mj-cs"/>
              </a:rPr>
            </a:br>
            <a:br>
              <a:rPr lang="en-US" sz="2800" kern="1200" dirty="0">
                <a:solidFill>
                  <a:schemeClr val="bg1"/>
                </a:solidFill>
                <a:effectLst/>
                <a:latin typeface="+mn-lt"/>
                <a:ea typeface="+mj-ea"/>
                <a:cs typeface="+mj-cs"/>
              </a:rPr>
            </a:br>
            <a:r>
              <a:rPr lang="en-US" sz="2800" i="1" kern="1200" dirty="0">
                <a:solidFill>
                  <a:schemeClr val="bg1"/>
                </a:solidFill>
                <a:effectLst/>
                <a:latin typeface="+mn-lt"/>
                <a:ea typeface="+mj-ea"/>
                <a:cs typeface="+mj-cs"/>
              </a:rPr>
              <a:t>Lord, in your mercy:</a:t>
            </a:r>
          </a:p>
          <a:p>
            <a:r>
              <a:rPr lang="en-US" sz="2800" b="1" kern="1200" dirty="0">
                <a:solidFill>
                  <a:schemeClr val="bg1"/>
                </a:solidFill>
                <a:effectLst/>
                <a:latin typeface="+mn-lt"/>
                <a:ea typeface="+mj-ea"/>
                <a:cs typeface="+mj-cs"/>
              </a:rPr>
              <a:t>Hear our prayer.</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1963776979"/>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THE CONFESSION AND ABSOLUTION OF SIN</a:t>
            </a:r>
          </a:p>
          <a:p>
            <a:r>
              <a:rPr lang="en-US" sz="2800" kern="120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Most merciful God,</a:t>
            </a:r>
          </a:p>
          <a:p>
            <a:r>
              <a:rPr lang="en-US" sz="2800" b="1" kern="1200" dirty="0">
                <a:solidFill>
                  <a:schemeClr val="bg1"/>
                </a:solidFill>
                <a:effectLst/>
                <a:latin typeface="+mn-lt"/>
                <a:ea typeface="+mj-ea"/>
                <a:cs typeface="+mj-cs"/>
              </a:rPr>
              <a:t>we confess that we have sinned against you</a:t>
            </a:r>
          </a:p>
          <a:p>
            <a:r>
              <a:rPr lang="en-US" sz="2800" b="1" kern="1200" dirty="0">
                <a:solidFill>
                  <a:schemeClr val="bg1"/>
                </a:solidFill>
                <a:effectLst/>
                <a:latin typeface="+mn-lt"/>
                <a:ea typeface="+mj-ea"/>
                <a:cs typeface="+mj-cs"/>
              </a:rPr>
              <a:t>in thought, word, and deed,</a:t>
            </a:r>
          </a:p>
          <a:p>
            <a:r>
              <a:rPr lang="en-US" sz="2800" b="1" kern="1200" dirty="0">
                <a:solidFill>
                  <a:schemeClr val="bg1"/>
                </a:solidFill>
                <a:effectLst/>
                <a:latin typeface="+mn-lt"/>
                <a:ea typeface="+mj-ea"/>
                <a:cs typeface="+mj-cs"/>
              </a:rPr>
              <a:t>by what we have done, and by what we have left undone.</a:t>
            </a:r>
          </a:p>
          <a:p>
            <a:r>
              <a:rPr lang="en-US" sz="2800" b="1" kern="1200" dirty="0">
                <a:solidFill>
                  <a:schemeClr val="bg1"/>
                </a:solidFill>
                <a:effectLst/>
                <a:latin typeface="+mn-lt"/>
                <a:ea typeface="+mj-ea"/>
                <a:cs typeface="+mj-cs"/>
              </a:rPr>
              <a:t>We have not love you with our whole heart;</a:t>
            </a:r>
          </a:p>
          <a:p>
            <a:r>
              <a:rPr lang="en-US" sz="2800" b="1" kern="1200" dirty="0">
                <a:solidFill>
                  <a:schemeClr val="bg1"/>
                </a:solidFill>
                <a:effectLst/>
                <a:latin typeface="+mn-lt"/>
                <a:ea typeface="+mj-ea"/>
                <a:cs typeface="+mj-cs"/>
              </a:rPr>
              <a:t>we have not loved our </a:t>
            </a:r>
            <a:r>
              <a:rPr lang="en-US" sz="2800" b="1" kern="1200" dirty="0" err="1">
                <a:solidFill>
                  <a:schemeClr val="bg1"/>
                </a:solidFill>
                <a:effectLst/>
                <a:latin typeface="+mn-lt"/>
                <a:ea typeface="+mj-ea"/>
                <a:cs typeface="+mj-cs"/>
              </a:rPr>
              <a:t>neighbours</a:t>
            </a:r>
            <a:r>
              <a:rPr lang="en-US" sz="2800" b="1" kern="1200" dirty="0">
                <a:solidFill>
                  <a:schemeClr val="bg1"/>
                </a:solidFill>
                <a:effectLst/>
                <a:latin typeface="+mn-lt"/>
                <a:ea typeface="+mj-ea"/>
                <a:cs typeface="+mj-cs"/>
              </a:rPr>
              <a:t> as ourselves.</a:t>
            </a:r>
          </a:p>
        </p:txBody>
      </p:sp>
    </p:spTree>
    <p:extLst>
      <p:ext uri="{BB962C8B-B14F-4D97-AF65-F5344CB8AC3E}">
        <p14:creationId xmlns:p14="http://schemas.microsoft.com/office/powerpoint/2010/main" val="2122493751"/>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kern="1200" dirty="0">
                <a:solidFill>
                  <a:schemeClr val="bg1"/>
                </a:solidFill>
                <a:effectLst/>
                <a:latin typeface="+mn-lt"/>
                <a:ea typeface="+mj-ea"/>
                <a:cs typeface="+mj-cs"/>
              </a:rPr>
              <a:t>We are truly sorry and we humbly repent.</a:t>
            </a:r>
          </a:p>
          <a:p>
            <a:r>
              <a:rPr lang="en-US" sz="2800" b="1" kern="1200" dirty="0">
                <a:solidFill>
                  <a:schemeClr val="bg1"/>
                </a:solidFill>
                <a:effectLst/>
                <a:latin typeface="+mn-lt"/>
                <a:ea typeface="+mj-ea"/>
                <a:cs typeface="+mj-cs"/>
              </a:rPr>
              <a:t>For the sake of your Son Jesus Christ,</a:t>
            </a:r>
          </a:p>
          <a:p>
            <a:r>
              <a:rPr lang="en-US" sz="2800" b="1" kern="1200" dirty="0">
                <a:solidFill>
                  <a:schemeClr val="bg1"/>
                </a:solidFill>
                <a:effectLst/>
                <a:latin typeface="+mn-lt"/>
                <a:ea typeface="+mj-ea"/>
                <a:cs typeface="+mj-cs"/>
              </a:rPr>
              <a:t>have mercy upon us and forgive us;</a:t>
            </a:r>
          </a:p>
          <a:p>
            <a:r>
              <a:rPr lang="en-US" sz="2800" b="1" kern="1200" dirty="0">
                <a:solidFill>
                  <a:schemeClr val="bg1"/>
                </a:solidFill>
                <a:effectLst/>
                <a:latin typeface="+mn-lt"/>
                <a:ea typeface="+mj-ea"/>
                <a:cs typeface="+mj-cs"/>
              </a:rPr>
              <a:t>that we may delight in your will, and walk in your ways,</a:t>
            </a:r>
            <a:r>
              <a:rPr lang="en-US" sz="2800" b="1" kern="1200" baseline="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to the glory of your Name. Amen.</a:t>
            </a:r>
            <a:endParaRPr lang="en-US" b="1" dirty="0"/>
          </a:p>
        </p:txBody>
      </p:sp>
    </p:spTree>
    <p:extLst>
      <p:ext uri="{BB962C8B-B14F-4D97-AF65-F5344CB8AC3E}">
        <p14:creationId xmlns:p14="http://schemas.microsoft.com/office/powerpoint/2010/main" val="986528053"/>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i="1" kern="1200" dirty="0">
                <a:solidFill>
                  <a:schemeClr val="bg1"/>
                </a:solidFill>
                <a:effectLst/>
                <a:latin typeface="+mn-lt"/>
                <a:ea typeface="+mj-ea"/>
                <a:cs typeface="+mj-cs"/>
              </a:rPr>
              <a:t>Almighty God, our heavenly Father, who in his great mercy has promised forgiveness of sins to all those who sincerely repent and with true faith turn to him, have mercy upon you, pardon and deliver you from all your sins, confirm and strengthen you in all goodness, and bring you to everlasting life; through Jesus Christ our Lord. </a:t>
            </a:r>
            <a:r>
              <a:rPr lang="en-US" sz="2800" b="1" kern="1200" dirty="0">
                <a:solidFill>
                  <a:schemeClr val="bg1"/>
                </a:solidFill>
                <a:effectLst/>
                <a:latin typeface="+mn-lt"/>
                <a:ea typeface="+mj-ea"/>
                <a:cs typeface="+mj-cs"/>
              </a:rPr>
              <a:t> Amen.</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1234460594"/>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T H E  C O M F O R T A B L E  W O R D S</a:t>
            </a:r>
          </a:p>
          <a:p>
            <a:r>
              <a:rPr lang="en-US" sz="2800" kern="1200" dirty="0">
                <a:solidFill>
                  <a:schemeClr val="bg1"/>
                </a:solidFill>
                <a:effectLst/>
                <a:latin typeface="+mn-lt"/>
                <a:ea typeface="+mj-ea"/>
                <a:cs typeface="+mj-cs"/>
              </a:rPr>
              <a:t>Come to me, all who </a:t>
            </a:r>
            <a:r>
              <a:rPr lang="en-US" sz="2800" kern="1200" dirty="0" err="1">
                <a:solidFill>
                  <a:schemeClr val="bg1"/>
                </a:solidFill>
                <a:effectLst/>
                <a:latin typeface="+mn-lt"/>
                <a:ea typeface="+mj-ea"/>
                <a:cs typeface="+mj-cs"/>
              </a:rPr>
              <a:t>labour</a:t>
            </a:r>
            <a:r>
              <a:rPr lang="en-US" sz="2800" kern="1200" dirty="0">
                <a:solidFill>
                  <a:schemeClr val="bg1"/>
                </a:solidFill>
                <a:effectLst/>
                <a:latin typeface="+mn-lt"/>
                <a:ea typeface="+mj-ea"/>
                <a:cs typeface="+mj-cs"/>
              </a:rPr>
              <a:t> and are heavy laden, and I will give</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you rest.	</a:t>
            </a:r>
            <a:r>
              <a:rPr lang="en-US" sz="2000" kern="1200" dirty="0">
                <a:solidFill>
                  <a:schemeClr val="bg1"/>
                </a:solidFill>
                <a:effectLst/>
                <a:latin typeface="+mn-lt"/>
                <a:ea typeface="+mj-ea"/>
                <a:cs typeface="+mj-cs"/>
              </a:rPr>
              <a:t>MATTHEW 11:28</a:t>
            </a:r>
          </a:p>
          <a:p>
            <a:r>
              <a:rPr lang="en-US" sz="2800" kern="1200" dirty="0">
                <a:solidFill>
                  <a:schemeClr val="bg1"/>
                </a:solidFill>
                <a:effectLst/>
                <a:latin typeface="+mn-lt"/>
                <a:ea typeface="+mj-ea"/>
                <a:cs typeface="+mj-cs"/>
              </a:rPr>
              <a:t> </a:t>
            </a:r>
          </a:p>
          <a:p>
            <a:r>
              <a:rPr lang="en-US" sz="2800" kern="1200" dirty="0">
                <a:solidFill>
                  <a:schemeClr val="bg1"/>
                </a:solidFill>
                <a:effectLst/>
                <a:latin typeface="+mn-lt"/>
                <a:ea typeface="+mj-ea"/>
                <a:cs typeface="+mj-cs"/>
              </a:rPr>
              <a:t>God so loved the world, that he gave his only-begotten Son, that whoever believes in him should not perish but have eternal</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life.	</a:t>
            </a:r>
            <a:r>
              <a:rPr lang="en-US" sz="2000" kern="1200" dirty="0">
                <a:solidFill>
                  <a:schemeClr val="bg1"/>
                </a:solidFill>
                <a:effectLst/>
                <a:latin typeface="+mn-lt"/>
                <a:ea typeface="+mj-ea"/>
                <a:cs typeface="+mj-cs"/>
              </a:rPr>
              <a:t>JOHN 3:16</a:t>
            </a:r>
          </a:p>
        </p:txBody>
      </p:sp>
    </p:spTree>
    <p:extLst>
      <p:ext uri="{BB962C8B-B14F-4D97-AF65-F5344CB8AC3E}">
        <p14:creationId xmlns:p14="http://schemas.microsoft.com/office/powerpoint/2010/main" val="1663692485"/>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kern="1200" dirty="0">
                <a:solidFill>
                  <a:schemeClr val="bg1"/>
                </a:solidFill>
                <a:effectLst/>
                <a:latin typeface="+mn-lt"/>
                <a:ea typeface="+mj-ea"/>
                <a:cs typeface="+mj-cs"/>
              </a:rPr>
              <a:t>The saying is trustworthy and deserving of full acceptance, that Christ Jesus came into the world to</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save sinners.	</a:t>
            </a:r>
            <a:r>
              <a:rPr lang="en-US" sz="2000" kern="1200" dirty="0">
                <a:solidFill>
                  <a:schemeClr val="bg1"/>
                </a:solidFill>
                <a:effectLst/>
                <a:latin typeface="+mn-lt"/>
                <a:ea typeface="+mj-ea"/>
                <a:cs typeface="+mj-cs"/>
              </a:rPr>
              <a:t>1 TIMOTHY 1:15</a:t>
            </a:r>
          </a:p>
          <a:p>
            <a:r>
              <a:rPr lang="en-US" sz="2800" kern="1200" dirty="0">
                <a:solidFill>
                  <a:schemeClr val="bg1"/>
                </a:solidFill>
                <a:effectLst/>
                <a:latin typeface="+mn-lt"/>
                <a:ea typeface="+mj-ea"/>
                <a:cs typeface="+mj-cs"/>
              </a:rPr>
              <a:t> </a:t>
            </a:r>
          </a:p>
          <a:p>
            <a:r>
              <a:rPr lang="en-US" sz="2800" kern="1200" dirty="0">
                <a:solidFill>
                  <a:schemeClr val="bg1"/>
                </a:solidFill>
                <a:effectLst/>
                <a:latin typeface="+mn-lt"/>
                <a:ea typeface="+mj-ea"/>
                <a:cs typeface="+mj-cs"/>
              </a:rPr>
              <a:t>If anyone sins, we have an advocate with the Father, Jesus Christ the righteous. He is the propitiation for our sins, and not for ours only, but also for the sins of the whole world.                            </a:t>
            </a:r>
            <a:r>
              <a:rPr lang="en-US" sz="2000" kern="1200" dirty="0">
                <a:solidFill>
                  <a:schemeClr val="bg1"/>
                </a:solidFill>
                <a:effectLst/>
                <a:latin typeface="+mn-lt"/>
                <a:ea typeface="+mj-ea"/>
                <a:cs typeface="+mj-cs"/>
              </a:rPr>
              <a:t>1 JOHN 2:1-2</a:t>
            </a:r>
            <a:endParaRPr lang="en-US" sz="2000" dirty="0"/>
          </a:p>
        </p:txBody>
      </p:sp>
    </p:spTree>
    <p:extLst>
      <p:ext uri="{BB962C8B-B14F-4D97-AF65-F5344CB8AC3E}">
        <p14:creationId xmlns:p14="http://schemas.microsoft.com/office/powerpoint/2010/main" val="1354647869"/>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kern="1200" dirty="0">
                <a:solidFill>
                  <a:schemeClr val="bg1"/>
                </a:solidFill>
                <a:effectLst/>
                <a:latin typeface="+mn-lt"/>
                <a:ea typeface="+mj-ea"/>
                <a:cs typeface="+mj-cs"/>
              </a:rPr>
              <a:t>T H E  P E A C E</a:t>
            </a:r>
            <a:endParaRPr lang="en-US" sz="2800" kern="1200" dirty="0">
              <a:solidFill>
                <a:schemeClr val="bg1"/>
              </a:solidFill>
              <a:effectLst/>
              <a:latin typeface="+mn-lt"/>
              <a:ea typeface="+mj-ea"/>
              <a:cs typeface="+mj-cs"/>
            </a:endParaRPr>
          </a:p>
          <a:p>
            <a:r>
              <a:rPr lang="en-US" sz="2800" i="1" kern="1200" dirty="0">
                <a:solidFill>
                  <a:schemeClr val="bg1"/>
                </a:solidFill>
                <a:effectLst/>
                <a:latin typeface="+mn-lt"/>
                <a:ea typeface="+mj-ea"/>
                <a:cs typeface="+mj-cs"/>
              </a:rPr>
              <a:t>The Peace of the Lord be always with you.</a:t>
            </a:r>
          </a:p>
          <a:p>
            <a:r>
              <a:rPr lang="en-US" sz="2800" b="1" kern="1200" dirty="0">
                <a:solidFill>
                  <a:schemeClr val="bg1"/>
                </a:solidFill>
                <a:effectLst/>
                <a:latin typeface="+mn-lt"/>
                <a:ea typeface="+mj-ea"/>
                <a:cs typeface="+mj-cs"/>
              </a:rPr>
              <a:t>And with your spirit.</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2017161629"/>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T H E  O F F E R T O R Y</a:t>
            </a:r>
          </a:p>
          <a:p>
            <a:r>
              <a:rPr lang="en-US" sz="2800" i="1" kern="1200" dirty="0">
                <a:solidFill>
                  <a:schemeClr val="bg1"/>
                </a:solidFill>
                <a:effectLst/>
                <a:latin typeface="+mn-lt"/>
                <a:ea typeface="+mj-ea"/>
                <a:cs typeface="+mj-cs"/>
              </a:rPr>
              <a:t>Yours, O Lord, is the greatness, and the power, and the glory, and the victory, and the majesty: for everything in heaven and on earth is yours; yours is the Kingdom, O Lord, and you are exalted as Head above all. All things come from you, O Lord,</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And of your own have we given you.</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747394613"/>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T H E  S U R S U M  C O R D A</a:t>
            </a:r>
          </a:p>
          <a:p>
            <a:r>
              <a:rPr lang="en-US" sz="2800" i="1" kern="1200" dirty="0">
                <a:solidFill>
                  <a:schemeClr val="bg1"/>
                </a:solidFill>
                <a:effectLst/>
                <a:latin typeface="+mn-lt"/>
                <a:ea typeface="+mj-ea"/>
                <a:cs typeface="+mj-cs"/>
              </a:rPr>
              <a:t> The Lord be with you.</a:t>
            </a:r>
          </a:p>
          <a:p>
            <a:r>
              <a:rPr lang="en-US" sz="2800" b="1" kern="1200" dirty="0">
                <a:solidFill>
                  <a:schemeClr val="bg1"/>
                </a:solidFill>
                <a:effectLst/>
                <a:latin typeface="+mn-lt"/>
                <a:ea typeface="+mj-ea"/>
                <a:cs typeface="+mj-cs"/>
              </a:rPr>
              <a:t>And with your spirit.</a:t>
            </a:r>
            <a:endParaRPr lang="en-US" sz="2800" kern="1200" dirty="0">
              <a:solidFill>
                <a:schemeClr val="bg1"/>
              </a:solidFill>
              <a:effectLst/>
              <a:latin typeface="+mn-lt"/>
              <a:ea typeface="+mj-ea"/>
              <a:cs typeface="+mj-cs"/>
            </a:endParaRPr>
          </a:p>
          <a:p>
            <a:r>
              <a:rPr lang="en-US" sz="2800" kern="1200" dirty="0">
                <a:solidFill>
                  <a:schemeClr val="bg1"/>
                </a:solidFill>
                <a:effectLst/>
                <a:latin typeface="+mn-lt"/>
                <a:ea typeface="+mj-ea"/>
                <a:cs typeface="+mj-cs"/>
              </a:rPr>
              <a:t> </a:t>
            </a:r>
          </a:p>
          <a:p>
            <a:r>
              <a:rPr lang="en-US" sz="2800" i="1" kern="1200" dirty="0">
                <a:solidFill>
                  <a:schemeClr val="bg1"/>
                </a:solidFill>
                <a:effectLst/>
                <a:latin typeface="+mn-lt"/>
                <a:ea typeface="+mj-ea"/>
                <a:cs typeface="+mj-cs"/>
              </a:rPr>
              <a:t>Lift up your hearts.</a:t>
            </a:r>
          </a:p>
          <a:p>
            <a:r>
              <a:rPr lang="en-US" sz="2800" b="1" kern="1200" dirty="0">
                <a:solidFill>
                  <a:schemeClr val="bg1"/>
                </a:solidFill>
                <a:effectLst/>
                <a:latin typeface="+mn-lt"/>
                <a:ea typeface="+mj-ea"/>
                <a:cs typeface="+mj-cs"/>
              </a:rPr>
              <a:t>We lift them up to the Lord.</a:t>
            </a:r>
            <a:endParaRPr lang="en-US" sz="2800" kern="1200" dirty="0">
              <a:solidFill>
                <a:schemeClr val="bg1"/>
              </a:solidFill>
              <a:effectLst/>
              <a:latin typeface="+mn-lt"/>
              <a:ea typeface="+mj-ea"/>
              <a:cs typeface="+mj-cs"/>
            </a:endParaRPr>
          </a:p>
          <a:p>
            <a:r>
              <a:rPr lang="en-US" sz="2800" i="1" kern="1200" dirty="0">
                <a:solidFill>
                  <a:schemeClr val="bg1"/>
                </a:solidFill>
                <a:effectLst/>
                <a:latin typeface="+mn-lt"/>
                <a:ea typeface="+mj-ea"/>
                <a:cs typeface="+mj-cs"/>
              </a:rPr>
              <a:t>Let us give thanks to the Lord our God.</a:t>
            </a:r>
          </a:p>
          <a:p>
            <a:r>
              <a:rPr lang="en-US" sz="2800" i="1" kern="120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It is right to give him thanks and praise.</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209200577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kern="1200" dirty="0">
                <a:solidFill>
                  <a:schemeClr val="bg1"/>
                </a:solidFill>
                <a:effectLst/>
                <a:latin typeface="+mn-lt"/>
                <a:ea typeface="+mj-ea"/>
                <a:cs typeface="+mj-cs"/>
              </a:rPr>
              <a:t>T H E  A C C L A M A T I O N</a:t>
            </a:r>
          </a:p>
          <a:p>
            <a:r>
              <a:rPr lang="en-US" sz="2800" kern="1200" dirty="0">
                <a:solidFill>
                  <a:schemeClr val="bg1"/>
                </a:solidFill>
                <a:effectLst/>
                <a:latin typeface="+mn-lt"/>
                <a:ea typeface="+mj-ea"/>
                <a:cs typeface="+mj-cs"/>
              </a:rPr>
              <a:t> </a:t>
            </a:r>
            <a:r>
              <a:rPr lang="en-US" sz="2800" i="1" kern="1200" dirty="0">
                <a:solidFill>
                  <a:schemeClr val="bg1"/>
                </a:solidFill>
                <a:effectLst/>
                <a:latin typeface="+mn-lt"/>
                <a:ea typeface="+mj-ea"/>
                <a:cs typeface="+mj-cs"/>
              </a:rPr>
              <a:t>Blessed be God: the Father, the Son, and the Holy Spirit.</a:t>
            </a:r>
          </a:p>
          <a:p>
            <a:r>
              <a:rPr lang="en-US" sz="2800" b="1" kern="1200" dirty="0">
                <a:solidFill>
                  <a:schemeClr val="bg1"/>
                </a:solidFill>
                <a:effectLst/>
                <a:latin typeface="+mn-lt"/>
                <a:ea typeface="+mj-ea"/>
                <a:cs typeface="+mj-cs"/>
              </a:rPr>
              <a:t>And blessed be his kingdom, now and for ever.  Amen.</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670982473"/>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kern="1200" dirty="0">
                <a:solidFill>
                  <a:schemeClr val="bg1"/>
                </a:solidFill>
                <a:effectLst/>
                <a:latin typeface="+mn-lt"/>
                <a:ea typeface="+mj-ea"/>
                <a:cs typeface="+mj-cs"/>
              </a:rPr>
              <a:t>It is right, our duty and our joy, always and everywhere to give thanks to you,</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Father Almighty, Creator of heaven and earth. For in the multitude of your</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saints, you have surrounded us with so great a cloud of witnesses that we,</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rejoicing in their fellowship, may run with patience the race that is set before</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us, and together with them, may receive the unfading crown of glory.</a:t>
            </a:r>
          </a:p>
        </p:txBody>
      </p:sp>
    </p:spTree>
    <p:extLst>
      <p:ext uri="{BB962C8B-B14F-4D97-AF65-F5344CB8AC3E}">
        <p14:creationId xmlns:p14="http://schemas.microsoft.com/office/powerpoint/2010/main" val="1667779516"/>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kern="1200" dirty="0">
                <a:solidFill>
                  <a:schemeClr val="bg1"/>
                </a:solidFill>
                <a:effectLst/>
                <a:latin typeface="+mn-lt"/>
                <a:ea typeface="+mj-ea"/>
                <a:cs typeface="+mj-cs"/>
              </a:rPr>
              <a:t>Therefore we praise you, joining our voices with Angels and Archangels and with all the company of heaven, who for ever sing this hymn to proclaim the glory of your Name:</a:t>
            </a:r>
            <a:endParaRPr lang="en-US" dirty="0"/>
          </a:p>
        </p:txBody>
      </p:sp>
    </p:spTree>
    <p:extLst>
      <p:ext uri="{BB962C8B-B14F-4D97-AF65-F5344CB8AC3E}">
        <p14:creationId xmlns:p14="http://schemas.microsoft.com/office/powerpoint/2010/main" val="1823500024"/>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T H E  S A N C T U S</a:t>
            </a:r>
          </a:p>
          <a:p>
            <a:r>
              <a:rPr lang="en-US" sz="2800" b="1" kern="1200" dirty="0">
                <a:solidFill>
                  <a:schemeClr val="bg1"/>
                </a:solidFill>
                <a:effectLst/>
                <a:latin typeface="+mn-lt"/>
                <a:ea typeface="+mj-ea"/>
                <a:cs typeface="+mj-cs"/>
              </a:rPr>
              <a:t>Holy, Holy, Holy, Lord God of power and might, heaven and earth are full of your glory.</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Hosanna in the highest.</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Blessed is he who comes in the Name of the Lord.</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Hosanna in the highest.</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337983526"/>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i="0" kern="1200" dirty="0">
                <a:solidFill>
                  <a:schemeClr val="bg1"/>
                </a:solidFill>
                <a:effectLst/>
                <a:latin typeface="+mn-lt"/>
                <a:ea typeface="+mj-ea"/>
                <a:cs typeface="+mj-cs"/>
              </a:rPr>
              <a:t>T H E  P R A Y E R  O F  C O N S E C R A T I O N</a:t>
            </a:r>
          </a:p>
          <a:p>
            <a:r>
              <a:rPr lang="en-US" sz="2800" i="0" kern="1200" dirty="0">
                <a:solidFill>
                  <a:schemeClr val="bg1"/>
                </a:solidFill>
                <a:effectLst/>
                <a:latin typeface="+mn-lt"/>
                <a:ea typeface="+mj-ea"/>
                <a:cs typeface="+mj-cs"/>
              </a:rPr>
              <a:t>Holy and gracious Father: In your infinite love you made us for yourself; and</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when we had sinned against you and become subject to evil and death, you,</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in your mercy, sent your only Son Jesus Christ into the world for our salvation.</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By the Holy Spirit and the Virgin Mary he became flesh and dwelt among us.</a:t>
            </a:r>
            <a:r>
              <a:rPr lang="en-US" sz="2800" i="0" kern="1200" baseline="0" dirty="0">
                <a:solidFill>
                  <a:schemeClr val="bg1"/>
                </a:solidFill>
                <a:effectLst/>
                <a:latin typeface="+mn-lt"/>
                <a:ea typeface="+mj-ea"/>
                <a:cs typeface="+mj-cs"/>
              </a:rPr>
              <a:t> </a:t>
            </a:r>
            <a:endParaRPr lang="en-US" sz="2800" i="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1668347210"/>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i="0" kern="1200" dirty="0">
                <a:solidFill>
                  <a:schemeClr val="bg1"/>
                </a:solidFill>
                <a:effectLst/>
                <a:latin typeface="+mn-lt"/>
                <a:ea typeface="+mj-ea"/>
                <a:cs typeface="+mj-cs"/>
              </a:rPr>
              <a:t>In obedience to your will, he stretched out his arms upon the Cross and</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offered himself once for all, that by his suffering and death we might be</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saved. By his resurrection he broke the bonds of death, trampling Hell and</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Satan under his feet. As our great high priest, he ascended to your right hand</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in glory, that we might come with confidence before the throne of grace.</a:t>
            </a:r>
            <a:endParaRPr lang="en-US" i="0" dirty="0"/>
          </a:p>
        </p:txBody>
      </p:sp>
    </p:spTree>
    <p:extLst>
      <p:ext uri="{BB962C8B-B14F-4D97-AF65-F5344CB8AC3E}">
        <p14:creationId xmlns:p14="http://schemas.microsoft.com/office/powerpoint/2010/main" val="1820873761"/>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0" kern="1200" dirty="0">
                <a:solidFill>
                  <a:schemeClr val="bg1"/>
                </a:solidFill>
                <a:effectLst/>
                <a:latin typeface="+mn-lt"/>
                <a:ea typeface="+mj-ea"/>
                <a:cs typeface="+mj-cs"/>
              </a:rPr>
              <a:t>On the night that he was betrayed, our Lord Jesus Christ took bread; and</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when he had given thanks, he broke it, and gave it to his disciples, saying,</a:t>
            </a:r>
          </a:p>
          <a:p>
            <a:r>
              <a:rPr lang="en-US" sz="2800" i="0" kern="1200" dirty="0">
                <a:solidFill>
                  <a:schemeClr val="bg1"/>
                </a:solidFill>
                <a:effectLst/>
                <a:latin typeface="+mn-lt"/>
                <a:ea typeface="+mj-ea"/>
                <a:cs typeface="+mj-cs"/>
              </a:rPr>
              <a:t>“Take, eat; this is my Body, which is given for you: Do this in remembrance</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of me.”</a:t>
            </a:r>
          </a:p>
        </p:txBody>
      </p:sp>
    </p:spTree>
    <p:extLst>
      <p:ext uri="{BB962C8B-B14F-4D97-AF65-F5344CB8AC3E}">
        <p14:creationId xmlns:p14="http://schemas.microsoft.com/office/powerpoint/2010/main" val="284121188"/>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0" kern="1200" dirty="0">
                <a:solidFill>
                  <a:schemeClr val="bg1"/>
                </a:solidFill>
                <a:effectLst/>
                <a:latin typeface="+mn-lt"/>
                <a:ea typeface="+mj-ea"/>
                <a:cs typeface="+mj-cs"/>
              </a:rPr>
              <a:t>Likewise, after supper, Jesus took the cup, and when he had given thanks,</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he gave it to them, saying, “Drink this, all of you; for this is my Blood of the</a:t>
            </a:r>
            <a:r>
              <a:rPr lang="en-US" sz="2800" i="0" kern="1200" baseline="0" dirty="0">
                <a:solidFill>
                  <a:schemeClr val="bg1"/>
                </a:solidFill>
                <a:effectLst/>
                <a:latin typeface="+mn-lt"/>
                <a:ea typeface="+mj-ea"/>
                <a:cs typeface="+mj-cs"/>
              </a:rPr>
              <a:t> </a:t>
            </a:r>
            <a:r>
              <a:rPr lang="en-US" sz="2800" i="1" kern="1200" dirty="0">
                <a:solidFill>
                  <a:schemeClr val="bg1"/>
                </a:solidFill>
                <a:effectLst/>
                <a:latin typeface="+mn-lt"/>
                <a:ea typeface="+mj-ea"/>
                <a:cs typeface="+mj-cs"/>
              </a:rPr>
              <a:t>New Covenant, which is shed for you, and for many, for the forgiveness of</a:t>
            </a:r>
            <a:r>
              <a:rPr lang="en-US" sz="2800" i="1" kern="1200" baseline="0" dirty="0">
                <a:solidFill>
                  <a:schemeClr val="bg1"/>
                </a:solidFill>
                <a:effectLst/>
                <a:latin typeface="+mn-lt"/>
                <a:ea typeface="+mj-ea"/>
                <a:cs typeface="+mj-cs"/>
              </a:rPr>
              <a:t> </a:t>
            </a:r>
            <a:r>
              <a:rPr lang="en-US" sz="2800" i="1" kern="1200" dirty="0">
                <a:solidFill>
                  <a:schemeClr val="bg1"/>
                </a:solidFill>
                <a:effectLst/>
                <a:latin typeface="+mn-lt"/>
                <a:ea typeface="+mj-ea"/>
                <a:cs typeface="+mj-cs"/>
              </a:rPr>
              <a:t>sins: Whenever you drink it, do this in remembrance of me.”</a:t>
            </a:r>
          </a:p>
        </p:txBody>
      </p:sp>
    </p:spTree>
    <p:extLst>
      <p:ext uri="{BB962C8B-B14F-4D97-AF65-F5344CB8AC3E}">
        <p14:creationId xmlns:p14="http://schemas.microsoft.com/office/powerpoint/2010/main" val="1415163089"/>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1" kern="1200" dirty="0">
                <a:solidFill>
                  <a:schemeClr val="bg1"/>
                </a:solidFill>
                <a:effectLst/>
                <a:latin typeface="+mn-lt"/>
                <a:ea typeface="+mj-ea"/>
                <a:cs typeface="+mj-cs"/>
              </a:rPr>
              <a:t>Therefore we proclaim the mystery of faith:</a:t>
            </a:r>
          </a:p>
          <a:p>
            <a:r>
              <a:rPr lang="en-US" sz="2800" b="1" i="0" kern="1200" dirty="0">
                <a:solidFill>
                  <a:schemeClr val="bg1"/>
                </a:solidFill>
                <a:effectLst/>
                <a:latin typeface="+mn-lt"/>
                <a:ea typeface="+mj-ea"/>
                <a:cs typeface="+mj-cs"/>
              </a:rPr>
              <a:t>Christ has died.</a:t>
            </a:r>
          </a:p>
          <a:p>
            <a:r>
              <a:rPr lang="en-US" sz="2800" b="1" i="0" kern="1200" dirty="0">
                <a:solidFill>
                  <a:schemeClr val="bg1"/>
                </a:solidFill>
                <a:effectLst/>
                <a:latin typeface="+mn-lt"/>
                <a:ea typeface="+mj-ea"/>
                <a:cs typeface="+mj-cs"/>
              </a:rPr>
              <a:t>Christ is risen.</a:t>
            </a:r>
          </a:p>
          <a:p>
            <a:r>
              <a:rPr lang="en-US" sz="2800" b="1" i="0" kern="1200" dirty="0">
                <a:solidFill>
                  <a:schemeClr val="bg1"/>
                </a:solidFill>
                <a:effectLst/>
                <a:latin typeface="+mn-lt"/>
                <a:ea typeface="+mj-ea"/>
                <a:cs typeface="+mj-cs"/>
              </a:rPr>
              <a:t>Christ will come again.</a:t>
            </a:r>
          </a:p>
        </p:txBody>
      </p:sp>
    </p:spTree>
    <p:extLst>
      <p:ext uri="{BB962C8B-B14F-4D97-AF65-F5344CB8AC3E}">
        <p14:creationId xmlns:p14="http://schemas.microsoft.com/office/powerpoint/2010/main" val="139560770"/>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i="0" kern="1200" dirty="0">
                <a:solidFill>
                  <a:schemeClr val="bg1"/>
                </a:solidFill>
                <a:effectLst/>
                <a:latin typeface="+mn-lt"/>
                <a:ea typeface="+mj-ea"/>
                <a:cs typeface="+mj-cs"/>
              </a:rPr>
              <a:t>We celebrate the memorial of our redemption, O Father, in this sacrifice of</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praise and thanksgiving, and we offer you these gifts. Sanctify them by your</a:t>
            </a:r>
          </a:p>
          <a:p>
            <a:r>
              <a:rPr lang="en-US" sz="2800" i="0" kern="1200" dirty="0">
                <a:solidFill>
                  <a:schemeClr val="bg1"/>
                </a:solidFill>
                <a:effectLst/>
                <a:latin typeface="+mn-lt"/>
                <a:ea typeface="+mj-ea"/>
                <a:cs typeface="+mj-cs"/>
              </a:rPr>
              <a:t>Word and Holy Spirit to be for your people the Body and Blood of your Son</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Jesus Christ. Sanctify us also, that we may worthily receive this holy</a:t>
            </a:r>
          </a:p>
        </p:txBody>
      </p:sp>
    </p:spTree>
    <p:extLst>
      <p:ext uri="{BB962C8B-B14F-4D97-AF65-F5344CB8AC3E}">
        <p14:creationId xmlns:p14="http://schemas.microsoft.com/office/powerpoint/2010/main" val="1691964006"/>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i="0" kern="1200" dirty="0">
                <a:solidFill>
                  <a:schemeClr val="bg1"/>
                </a:solidFill>
                <a:effectLst/>
                <a:latin typeface="+mn-lt"/>
                <a:ea typeface="+mj-ea"/>
                <a:cs typeface="+mj-cs"/>
              </a:rPr>
              <a:t>Sacrament, and be made one body with him, that he may dwell in us and we</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in him. In the fullness of time, put all things in subjection under your Christ,</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and bring us with all your saints into the joy of your heavenly kingdom,</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where we shall see our Lord face to face.</a:t>
            </a:r>
          </a:p>
          <a:p>
            <a:r>
              <a:rPr lang="en-US" sz="2800" i="0" kern="1200" dirty="0">
                <a:solidFill>
                  <a:schemeClr val="bg1"/>
                </a:solidFill>
                <a:effectLst/>
                <a:latin typeface="+mn-lt"/>
                <a:ea typeface="+mj-ea"/>
                <a:cs typeface="+mj-cs"/>
              </a:rPr>
              <a:t>All this we ask through your Son Jesus Christ: By him, and with him, and in</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him, in the unity of the Holy Spirit, all </a:t>
            </a:r>
            <a:r>
              <a:rPr lang="en-US" sz="2800" i="0" kern="1200" dirty="0" err="1">
                <a:solidFill>
                  <a:schemeClr val="bg1"/>
                </a:solidFill>
                <a:effectLst/>
                <a:latin typeface="+mn-lt"/>
                <a:ea typeface="+mj-ea"/>
                <a:cs typeface="+mj-cs"/>
              </a:rPr>
              <a:t>honour</a:t>
            </a:r>
            <a:r>
              <a:rPr lang="en-US" sz="2800" i="0" kern="1200" dirty="0">
                <a:solidFill>
                  <a:schemeClr val="bg1"/>
                </a:solidFill>
                <a:effectLst/>
                <a:latin typeface="+mn-lt"/>
                <a:ea typeface="+mj-ea"/>
                <a:cs typeface="+mj-cs"/>
              </a:rPr>
              <a:t> and glory is yours, Almighty</a:t>
            </a:r>
            <a:r>
              <a:rPr lang="en-US" sz="2800" i="0" kern="1200" baseline="0" dirty="0">
                <a:solidFill>
                  <a:schemeClr val="bg1"/>
                </a:solidFill>
                <a:effectLst/>
                <a:latin typeface="+mn-lt"/>
                <a:ea typeface="+mj-ea"/>
                <a:cs typeface="+mj-cs"/>
              </a:rPr>
              <a:t> </a:t>
            </a:r>
            <a:r>
              <a:rPr lang="en-US" sz="2800" i="0" kern="1200" dirty="0">
                <a:solidFill>
                  <a:schemeClr val="bg1"/>
                </a:solidFill>
                <a:effectLst/>
                <a:latin typeface="+mn-lt"/>
                <a:ea typeface="+mj-ea"/>
                <a:cs typeface="+mj-cs"/>
              </a:rPr>
              <a:t>Father, now and for ever. </a:t>
            </a:r>
            <a:r>
              <a:rPr lang="en-US" sz="2800" b="1" i="0" kern="1200" dirty="0">
                <a:solidFill>
                  <a:schemeClr val="bg1"/>
                </a:solidFill>
                <a:effectLst/>
                <a:latin typeface="+mn-lt"/>
                <a:ea typeface="+mj-ea"/>
                <a:cs typeface="+mj-cs"/>
              </a:rPr>
              <a:t>Amen.</a:t>
            </a:r>
          </a:p>
        </p:txBody>
      </p:sp>
    </p:spTree>
    <p:extLst>
      <p:ext uri="{BB962C8B-B14F-4D97-AF65-F5344CB8AC3E}">
        <p14:creationId xmlns:p14="http://schemas.microsoft.com/office/powerpoint/2010/main" val="200739828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kern="1200" dirty="0">
                <a:solidFill>
                  <a:schemeClr val="bg1"/>
                </a:solidFill>
                <a:effectLst/>
                <a:latin typeface="+mn-lt"/>
                <a:ea typeface="+mj-ea"/>
                <a:cs typeface="+mj-cs"/>
              </a:rPr>
              <a:t>T H E  C O L L E C T  F O R  P U R I T Y</a:t>
            </a:r>
          </a:p>
          <a:p>
            <a:r>
              <a:rPr lang="en-US" sz="2800" kern="1200" dirty="0">
                <a:solidFill>
                  <a:schemeClr val="bg1"/>
                </a:solidFill>
                <a:effectLst/>
                <a:latin typeface="+mn-lt"/>
                <a:ea typeface="+mj-ea"/>
                <a:cs typeface="+mj-cs"/>
              </a:rPr>
              <a:t>Almighty God, to you all hearts are open, all desires known, and from you no secrets are hid: Cleanse the thoughts of our hearts by the inspiration of your Holy Spirit, that we may perfectly love you, and worthily magnify your holy Name; through Christ our Lord. </a:t>
            </a:r>
            <a:r>
              <a:rPr lang="en-US" sz="2800" b="1" kern="1200" dirty="0">
                <a:solidFill>
                  <a:schemeClr val="bg1"/>
                </a:solidFill>
                <a:effectLst/>
                <a:latin typeface="+mn-lt"/>
                <a:ea typeface="+mj-ea"/>
                <a:cs typeface="+mj-cs"/>
              </a:rPr>
              <a:t> Amen.</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1910661105"/>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T H E  L O R D ’ S  P R A Y E R</a:t>
            </a:r>
          </a:p>
          <a:p>
            <a:r>
              <a:rPr lang="en-US" sz="2800" b="1" kern="1200" dirty="0">
                <a:solidFill>
                  <a:schemeClr val="bg1"/>
                </a:solidFill>
                <a:effectLst/>
                <a:latin typeface="+mn-lt"/>
                <a:ea typeface="+mj-ea"/>
                <a:cs typeface="+mj-cs"/>
              </a:rPr>
              <a:t>Our Father, who art in heaven,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hallowed be thy Name,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thy kingdom come,</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thy will be done,</a:t>
            </a:r>
            <a:r>
              <a:rPr lang="en-US" sz="2800" b="0" kern="1200" baseline="0" dirty="0">
                <a:solidFill>
                  <a:schemeClr val="bg1"/>
                </a:solidFill>
                <a:effectLst/>
                <a:latin typeface="+mn-lt"/>
                <a:ea typeface="+mj-ea"/>
                <a:cs typeface="+mj-cs"/>
              </a:rPr>
              <a:t> </a:t>
            </a:r>
            <a:br>
              <a:rPr lang="en-US" sz="2800" b="0" kern="1200" baseline="0" dirty="0">
                <a:solidFill>
                  <a:schemeClr val="bg1"/>
                </a:solidFill>
                <a:effectLst/>
                <a:latin typeface="+mn-lt"/>
                <a:ea typeface="+mj-ea"/>
                <a:cs typeface="+mj-cs"/>
              </a:rPr>
            </a:br>
            <a:r>
              <a:rPr lang="en-US" sz="2800" b="1" kern="1200" dirty="0">
                <a:solidFill>
                  <a:schemeClr val="bg1"/>
                </a:solidFill>
                <a:effectLst/>
                <a:latin typeface="+mn-lt"/>
                <a:ea typeface="+mj-ea"/>
                <a:cs typeface="+mj-cs"/>
              </a:rPr>
              <a:t>on earth as it is in heaven.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Give us this day our daily bread.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And forgive us our trespasses,</a:t>
            </a:r>
            <a:r>
              <a:rPr lang="en-US" sz="2800" b="0" kern="1200" baseline="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as we forgive those who trespass against us.</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1615560971"/>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kern="1200" dirty="0">
                <a:solidFill>
                  <a:schemeClr val="bg1"/>
                </a:solidFill>
                <a:effectLst/>
                <a:latin typeface="+mn-lt"/>
                <a:ea typeface="+mj-ea"/>
                <a:cs typeface="+mj-cs"/>
              </a:rPr>
              <a:t>And lead us not into temptation, </a:t>
            </a:r>
            <a:br>
              <a:rPr lang="en-US" sz="2800" b="1"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but deliver us from evil.</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For thine is the kingdom,</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and the power, and the glory,</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for ever and ever. Amen.</a:t>
            </a:r>
            <a:endParaRPr lang="en-US" dirty="0"/>
          </a:p>
        </p:txBody>
      </p:sp>
    </p:spTree>
    <p:extLst>
      <p:ext uri="{BB962C8B-B14F-4D97-AF65-F5344CB8AC3E}">
        <p14:creationId xmlns:p14="http://schemas.microsoft.com/office/powerpoint/2010/main" val="1346382768"/>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kern="1200" dirty="0">
                <a:solidFill>
                  <a:schemeClr val="bg1"/>
                </a:solidFill>
                <a:effectLst/>
                <a:latin typeface="+mn-lt"/>
                <a:ea typeface="+mj-ea"/>
                <a:cs typeface="+mj-cs"/>
              </a:rPr>
              <a:t>T H E  F R A C T I O N</a:t>
            </a:r>
          </a:p>
          <a:p>
            <a:r>
              <a:rPr lang="en-US" sz="2800" i="1" kern="1200" dirty="0">
                <a:solidFill>
                  <a:schemeClr val="bg1"/>
                </a:solidFill>
                <a:effectLst/>
                <a:latin typeface="+mn-lt"/>
                <a:ea typeface="+mj-ea"/>
                <a:cs typeface="+mj-cs"/>
              </a:rPr>
              <a:t>Alleluia. Christ our Passover Lamb has been sacrificed, once for all upon the Cross.</a:t>
            </a:r>
          </a:p>
          <a:p>
            <a:r>
              <a:rPr lang="en-US" sz="2800" kern="1200" dirty="0">
                <a:solidFill>
                  <a:schemeClr val="bg1"/>
                </a:solidFill>
                <a:effectLst/>
                <a:latin typeface="+mn-lt"/>
                <a:ea typeface="+mj-ea"/>
                <a:cs typeface="+mj-cs"/>
              </a:rPr>
              <a:t> </a:t>
            </a:r>
          </a:p>
          <a:p>
            <a:r>
              <a:rPr lang="en-US" sz="2800" b="1" kern="1200" dirty="0">
                <a:solidFill>
                  <a:schemeClr val="bg1"/>
                </a:solidFill>
                <a:effectLst/>
                <a:latin typeface="+mn-lt"/>
                <a:ea typeface="+mj-ea"/>
                <a:cs typeface="+mj-cs"/>
              </a:rPr>
              <a:t>Therefore let us keep the feast. Alleluia.</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1362636070"/>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T H E  P R A Y E R  O F  H U M B L E  A C C E S S</a:t>
            </a:r>
          </a:p>
          <a:p>
            <a:r>
              <a:rPr lang="en-US" sz="2800" b="0" kern="1200" baseline="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We do not presume to come to this your table, O merciful Lord, trusting in our own righteousness,</a:t>
            </a:r>
            <a:r>
              <a:rPr lang="en-US" sz="2800" b="0" kern="1200" baseline="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but in your abundant and great mercies. We are not worthy so much as to gather up</a:t>
            </a:r>
            <a:r>
              <a:rPr lang="en-US" sz="2800" b="0" kern="1200" baseline="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the crumbs under your table;</a:t>
            </a:r>
            <a:r>
              <a:rPr lang="en-US" sz="2800" b="0" kern="1200" baseline="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but you are the same Lord</a:t>
            </a:r>
            <a:r>
              <a:rPr lang="en-US" sz="2800" b="0" kern="1200" baseline="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whose character is always to have mercy.</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1711563359"/>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kern="1200" dirty="0">
                <a:solidFill>
                  <a:schemeClr val="bg1"/>
                </a:solidFill>
                <a:effectLst/>
                <a:latin typeface="+mn-lt"/>
                <a:ea typeface="+mj-ea"/>
                <a:cs typeface="+mj-cs"/>
              </a:rPr>
              <a:t>Grant us, therefore, gracious Lord,</a:t>
            </a:r>
            <a:endParaRPr lang="en-US" sz="280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so to eat the flesh of your dear Son Jesus Christ, and to drink his blood,</a:t>
            </a:r>
            <a:r>
              <a:rPr lang="en-US" sz="2800" b="0" kern="1200" baseline="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that our sinful bodies may be made clean by his body,</a:t>
            </a:r>
            <a:r>
              <a:rPr lang="en-US" sz="2800" b="0" kern="1200" baseline="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and our souls washed through his most precious blood,</a:t>
            </a:r>
            <a:r>
              <a:rPr lang="en-US" sz="2800" b="0" kern="1200" baseline="0" dirty="0">
                <a:solidFill>
                  <a:schemeClr val="bg1"/>
                </a:solidFill>
                <a:effectLst/>
                <a:latin typeface="+mn-lt"/>
                <a:ea typeface="+mj-ea"/>
                <a:cs typeface="+mj-cs"/>
              </a:rPr>
              <a:t> </a:t>
            </a:r>
            <a:r>
              <a:rPr lang="en-US" sz="2800" b="1" kern="1200" dirty="0">
                <a:solidFill>
                  <a:schemeClr val="bg1"/>
                </a:solidFill>
                <a:effectLst/>
                <a:latin typeface="+mn-lt"/>
                <a:ea typeface="+mj-ea"/>
                <a:cs typeface="+mj-cs"/>
              </a:rPr>
              <a:t>and that we may evermore dwell in him, and he in us.  Amen.</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844902525"/>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T H E  A G N U S  D E I</a:t>
            </a:r>
          </a:p>
          <a:p>
            <a:r>
              <a:rPr lang="en-US" sz="2800" i="1" kern="1200" dirty="0">
                <a:solidFill>
                  <a:schemeClr val="bg1"/>
                </a:solidFill>
                <a:effectLst/>
                <a:latin typeface="+mn-lt"/>
                <a:ea typeface="+mj-ea"/>
                <a:cs typeface="+mj-cs"/>
              </a:rPr>
              <a:t>Lamb of God, you take away the sin of the world; </a:t>
            </a:r>
            <a:br>
              <a:rPr lang="en-US" sz="2800"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have mercy on us.</a:t>
            </a:r>
            <a:endParaRPr lang="en-US" sz="2800" kern="1200" dirty="0">
              <a:solidFill>
                <a:schemeClr val="bg1"/>
              </a:solidFill>
              <a:effectLst/>
              <a:latin typeface="+mn-lt"/>
              <a:ea typeface="+mj-ea"/>
              <a:cs typeface="+mj-cs"/>
            </a:endParaRPr>
          </a:p>
          <a:p>
            <a:r>
              <a:rPr lang="en-US" sz="2800" i="1" kern="1200" dirty="0">
                <a:solidFill>
                  <a:schemeClr val="bg1"/>
                </a:solidFill>
                <a:effectLst/>
                <a:latin typeface="+mn-lt"/>
                <a:ea typeface="+mj-ea"/>
                <a:cs typeface="+mj-cs"/>
              </a:rPr>
              <a:t>Lamb of God, you take away the sin of the world; </a:t>
            </a:r>
            <a:r>
              <a:rPr lang="en-US" sz="2800" b="1" kern="1200" dirty="0">
                <a:solidFill>
                  <a:schemeClr val="bg1"/>
                </a:solidFill>
                <a:effectLst/>
                <a:latin typeface="+mn-lt"/>
                <a:ea typeface="+mj-ea"/>
                <a:cs typeface="+mj-cs"/>
              </a:rPr>
              <a:t>have mercy on us.</a:t>
            </a:r>
            <a:endParaRPr lang="en-US" sz="2800" kern="1200" dirty="0">
              <a:solidFill>
                <a:schemeClr val="bg1"/>
              </a:solidFill>
              <a:effectLst/>
              <a:latin typeface="+mn-lt"/>
              <a:ea typeface="+mj-ea"/>
              <a:cs typeface="+mj-cs"/>
            </a:endParaRPr>
          </a:p>
          <a:p>
            <a:r>
              <a:rPr lang="en-US" sz="2800" i="1" kern="1200" dirty="0">
                <a:solidFill>
                  <a:schemeClr val="bg1"/>
                </a:solidFill>
                <a:effectLst/>
                <a:latin typeface="+mn-lt"/>
                <a:ea typeface="+mj-ea"/>
                <a:cs typeface="+mj-cs"/>
              </a:rPr>
              <a:t>Lamb of God, you take away the sin of the world; </a:t>
            </a:r>
            <a:r>
              <a:rPr lang="en-US" sz="2800" b="1" kern="1200" dirty="0">
                <a:solidFill>
                  <a:schemeClr val="bg1"/>
                </a:solidFill>
                <a:effectLst/>
                <a:latin typeface="+mn-lt"/>
                <a:ea typeface="+mj-ea"/>
                <a:cs typeface="+mj-cs"/>
              </a:rPr>
              <a:t>grant us your peace.</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229627828"/>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kern="1200" dirty="0">
                <a:solidFill>
                  <a:schemeClr val="bg1"/>
                </a:solidFill>
                <a:effectLst/>
                <a:latin typeface="+mn-lt"/>
                <a:ea typeface="+mj-ea"/>
                <a:cs typeface="+mj-cs"/>
              </a:rPr>
              <a:t>T H E   M I N I S T R A T I O N  O F  C O M M U N I O N</a:t>
            </a:r>
          </a:p>
          <a:p>
            <a:r>
              <a:rPr lang="en-US" sz="2800" kern="1200" dirty="0">
                <a:solidFill>
                  <a:schemeClr val="bg1"/>
                </a:solidFill>
                <a:effectLst/>
                <a:latin typeface="+mn-lt"/>
                <a:ea typeface="+mj-ea"/>
                <a:cs typeface="+mj-cs"/>
              </a:rPr>
              <a:t>The gifts of God for the people of God. Take them in remembrance that Christ died for you and feed on him in your hearts by faith, with thanksgiving.</a:t>
            </a:r>
            <a:endParaRPr lang="en-US" dirty="0"/>
          </a:p>
        </p:txBody>
      </p:sp>
    </p:spTree>
    <p:extLst>
      <p:ext uri="{BB962C8B-B14F-4D97-AF65-F5344CB8AC3E}">
        <p14:creationId xmlns:p14="http://schemas.microsoft.com/office/powerpoint/2010/main" val="477415215"/>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4656" y="949569"/>
            <a:ext cx="6242007" cy="4900246"/>
          </a:xfrm>
        </p:spPr>
        <p:txBody>
          <a:bodyPr>
            <a:normAutofit fontScale="90000"/>
          </a:bodyPr>
          <a:lstStyle/>
          <a:p>
            <a:r>
              <a:rPr lang="en-US" sz="1800" b="0" kern="1200" dirty="0">
                <a:solidFill>
                  <a:schemeClr val="bg1"/>
                </a:solidFill>
                <a:effectLst/>
                <a:latin typeface="+mn-lt"/>
                <a:ea typeface="+mj-ea"/>
                <a:cs typeface="+mj-cs"/>
              </a:rPr>
              <a:t>T H E  P O S T  C O M M U N I O N  P R A Y E R</a:t>
            </a:r>
          </a:p>
          <a:p>
            <a:r>
              <a:rPr lang="en-US" sz="2800" b="1" kern="1200" dirty="0">
                <a:solidFill>
                  <a:schemeClr val="bg1"/>
                </a:solidFill>
                <a:effectLst/>
                <a:latin typeface="+mn-lt"/>
                <a:ea typeface="+mj-ea"/>
                <a:cs typeface="+mj-cs"/>
              </a:rPr>
              <a:t>Heavenly Father,</a:t>
            </a:r>
          </a:p>
          <a:p>
            <a:r>
              <a:rPr lang="en-US" sz="2800" b="1" kern="1200" dirty="0">
                <a:solidFill>
                  <a:schemeClr val="bg1"/>
                </a:solidFill>
                <a:effectLst/>
                <a:latin typeface="+mn-lt"/>
                <a:ea typeface="+mj-ea"/>
                <a:cs typeface="+mj-cs"/>
              </a:rPr>
              <a:t>We thank you for feeding us with the spiritual food</a:t>
            </a:r>
          </a:p>
          <a:p>
            <a:r>
              <a:rPr lang="en-US" sz="2800" b="1" kern="1200" dirty="0">
                <a:solidFill>
                  <a:schemeClr val="bg1"/>
                </a:solidFill>
                <a:effectLst/>
                <a:latin typeface="+mn-lt"/>
                <a:ea typeface="+mj-ea"/>
                <a:cs typeface="+mj-cs"/>
              </a:rPr>
              <a:t>of the most precious Body and Blood</a:t>
            </a:r>
          </a:p>
          <a:p>
            <a:r>
              <a:rPr lang="en-US" sz="2800" b="1" kern="1200" dirty="0">
                <a:solidFill>
                  <a:schemeClr val="bg1"/>
                </a:solidFill>
                <a:effectLst/>
                <a:latin typeface="+mn-lt"/>
                <a:ea typeface="+mj-ea"/>
                <a:cs typeface="+mj-cs"/>
              </a:rPr>
              <a:t>of your Son our </a:t>
            </a:r>
            <a:r>
              <a:rPr lang="en-US" sz="2800" b="1" kern="1200" dirty="0" err="1">
                <a:solidFill>
                  <a:schemeClr val="bg1"/>
                </a:solidFill>
                <a:effectLst/>
                <a:latin typeface="+mn-lt"/>
                <a:ea typeface="+mj-ea"/>
                <a:cs typeface="+mj-cs"/>
              </a:rPr>
              <a:t>Saviour</a:t>
            </a:r>
            <a:r>
              <a:rPr lang="en-US" sz="2800" b="1" kern="1200" dirty="0">
                <a:solidFill>
                  <a:schemeClr val="bg1"/>
                </a:solidFill>
                <a:effectLst/>
                <a:latin typeface="+mn-lt"/>
                <a:ea typeface="+mj-ea"/>
                <a:cs typeface="+mj-cs"/>
              </a:rPr>
              <a:t> Jesus Christ;</a:t>
            </a:r>
          </a:p>
          <a:p>
            <a:r>
              <a:rPr lang="en-US" sz="2800" b="1" kern="1200" dirty="0">
                <a:solidFill>
                  <a:schemeClr val="bg1"/>
                </a:solidFill>
                <a:effectLst/>
                <a:latin typeface="+mn-lt"/>
                <a:ea typeface="+mj-ea"/>
                <a:cs typeface="+mj-cs"/>
              </a:rPr>
              <a:t>and for assuring us in these holy mysteries</a:t>
            </a:r>
          </a:p>
          <a:p>
            <a:r>
              <a:rPr lang="en-US" sz="2800" b="1" kern="1200" dirty="0">
                <a:solidFill>
                  <a:schemeClr val="bg1"/>
                </a:solidFill>
                <a:effectLst/>
                <a:latin typeface="+mn-lt"/>
                <a:ea typeface="+mj-ea"/>
                <a:cs typeface="+mj-cs"/>
              </a:rPr>
              <a:t>that we are living members of the body of your Son,</a:t>
            </a:r>
          </a:p>
          <a:p>
            <a:r>
              <a:rPr lang="en-US" sz="2800" b="1" kern="1200" dirty="0">
                <a:solidFill>
                  <a:schemeClr val="bg1"/>
                </a:solidFill>
                <a:effectLst/>
                <a:latin typeface="+mn-lt"/>
                <a:ea typeface="+mj-ea"/>
                <a:cs typeface="+mj-cs"/>
              </a:rPr>
              <a:t>and heirs of your eternal Kingdom.</a:t>
            </a:r>
          </a:p>
        </p:txBody>
      </p:sp>
    </p:spTree>
    <p:extLst>
      <p:ext uri="{BB962C8B-B14F-4D97-AF65-F5344CB8AC3E}">
        <p14:creationId xmlns:p14="http://schemas.microsoft.com/office/powerpoint/2010/main" val="927467709"/>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732" y="949569"/>
            <a:ext cx="5129380" cy="4900246"/>
          </a:xfrm>
        </p:spPr>
        <p:txBody>
          <a:bodyPr>
            <a:normAutofit fontScale="90000"/>
          </a:bodyPr>
          <a:lstStyle/>
          <a:p>
            <a:r>
              <a:rPr lang="en-US" sz="2800" b="1" kern="1200" dirty="0">
                <a:solidFill>
                  <a:schemeClr val="bg1"/>
                </a:solidFill>
                <a:effectLst/>
                <a:latin typeface="+mn-lt"/>
                <a:ea typeface="+mj-ea"/>
                <a:cs typeface="+mj-cs"/>
              </a:rPr>
              <a:t>And now, Father, send us out to do the work you have</a:t>
            </a:r>
          </a:p>
          <a:p>
            <a:r>
              <a:rPr lang="en-US" sz="2800" b="1" kern="1200" dirty="0">
                <a:solidFill>
                  <a:schemeClr val="bg1"/>
                </a:solidFill>
                <a:effectLst/>
                <a:latin typeface="+mn-lt"/>
                <a:ea typeface="+mj-ea"/>
                <a:cs typeface="+mj-cs"/>
              </a:rPr>
              <a:t>given us to do,</a:t>
            </a:r>
          </a:p>
          <a:p>
            <a:r>
              <a:rPr lang="en-US" sz="2800" b="1" kern="1200" dirty="0">
                <a:solidFill>
                  <a:schemeClr val="bg1"/>
                </a:solidFill>
                <a:effectLst/>
                <a:latin typeface="+mn-lt"/>
                <a:ea typeface="+mj-ea"/>
                <a:cs typeface="+mj-cs"/>
              </a:rPr>
              <a:t>to love and serve you as faithful witnesses of Christ our Lord.</a:t>
            </a:r>
          </a:p>
          <a:p>
            <a:r>
              <a:rPr lang="en-US" sz="2800" b="1" kern="1200" dirty="0">
                <a:solidFill>
                  <a:schemeClr val="bg1"/>
                </a:solidFill>
                <a:effectLst/>
                <a:latin typeface="+mn-lt"/>
                <a:ea typeface="+mj-ea"/>
                <a:cs typeface="+mj-cs"/>
              </a:rPr>
              <a:t>To him, to you, and to the Holy Spirit,</a:t>
            </a:r>
          </a:p>
          <a:p>
            <a:r>
              <a:rPr lang="en-US" sz="2800" b="1" kern="1200" dirty="0">
                <a:solidFill>
                  <a:schemeClr val="bg1"/>
                </a:solidFill>
                <a:effectLst/>
                <a:latin typeface="+mn-lt"/>
                <a:ea typeface="+mj-ea"/>
                <a:cs typeface="+mj-cs"/>
              </a:rPr>
              <a:t>be </a:t>
            </a:r>
            <a:r>
              <a:rPr lang="en-US" sz="2800" b="1" kern="1200" dirty="0" err="1">
                <a:solidFill>
                  <a:schemeClr val="bg1"/>
                </a:solidFill>
                <a:effectLst/>
                <a:latin typeface="+mn-lt"/>
                <a:ea typeface="+mj-ea"/>
                <a:cs typeface="+mj-cs"/>
              </a:rPr>
              <a:t>honour</a:t>
            </a:r>
            <a:r>
              <a:rPr lang="en-US" sz="2800" b="1" kern="1200" dirty="0">
                <a:solidFill>
                  <a:schemeClr val="bg1"/>
                </a:solidFill>
                <a:effectLst/>
                <a:latin typeface="+mn-lt"/>
                <a:ea typeface="+mj-ea"/>
                <a:cs typeface="+mj-cs"/>
              </a:rPr>
              <a:t> and glory, now and for ever. Amen.</a:t>
            </a:r>
          </a:p>
        </p:txBody>
      </p:sp>
    </p:spTree>
    <p:extLst>
      <p:ext uri="{BB962C8B-B14F-4D97-AF65-F5344CB8AC3E}">
        <p14:creationId xmlns:p14="http://schemas.microsoft.com/office/powerpoint/2010/main" val="183859968"/>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T H E  B L E S S I N G</a:t>
            </a:r>
          </a:p>
          <a:p>
            <a:r>
              <a:rPr lang="en-US" sz="2800" kern="1200" dirty="0">
                <a:solidFill>
                  <a:schemeClr val="bg1"/>
                </a:solidFill>
                <a:effectLst/>
                <a:latin typeface="+mn-lt"/>
                <a:ea typeface="+mj-ea"/>
                <a:cs typeface="+mj-cs"/>
              </a:rPr>
              <a:t>The peace of God, which passes all understanding, keep your hearts and minds in the knowledge and love of God, and of his Son Jesus Christ our Lord; and the blessing of God Almighty, the Father, the Son, and the Holy Spirit, be among you, and remain with you always. </a:t>
            </a:r>
            <a:r>
              <a:rPr lang="en-US" sz="2800" b="1" kern="1200" dirty="0">
                <a:solidFill>
                  <a:schemeClr val="bg1"/>
                </a:solidFill>
                <a:effectLst/>
                <a:latin typeface="+mn-lt"/>
                <a:ea typeface="+mj-ea"/>
                <a:cs typeface="+mj-cs"/>
              </a:rPr>
              <a:t> Amen.</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58076463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1800" kern="1200" dirty="0">
                <a:solidFill>
                  <a:schemeClr val="bg1"/>
                </a:solidFill>
                <a:effectLst/>
                <a:latin typeface="+mn-lt"/>
                <a:ea typeface="+mj-ea"/>
                <a:cs typeface="+mj-cs"/>
              </a:rPr>
              <a:t>T H E  S U M M A R Y  O F  T H E  L A W</a:t>
            </a:r>
            <a:endParaRPr lang="en-US" sz="2800" kern="1200" dirty="0">
              <a:solidFill>
                <a:schemeClr val="bg1"/>
              </a:solidFill>
              <a:effectLst/>
              <a:latin typeface="+mn-lt"/>
              <a:ea typeface="+mj-ea"/>
              <a:cs typeface="+mj-cs"/>
            </a:endParaRPr>
          </a:p>
          <a:p>
            <a:r>
              <a:rPr lang="en-US" sz="2800" kern="1200" dirty="0">
                <a:solidFill>
                  <a:schemeClr val="bg1"/>
                </a:solidFill>
                <a:effectLst/>
                <a:latin typeface="+mn-lt"/>
                <a:ea typeface="+mj-ea"/>
                <a:cs typeface="+mj-cs"/>
              </a:rPr>
              <a:t>Hear what our Lord Jesus Christ says:</a:t>
            </a:r>
          </a:p>
          <a:p>
            <a:r>
              <a:rPr lang="en-US" sz="2800" kern="1200" dirty="0">
                <a:solidFill>
                  <a:schemeClr val="bg1"/>
                </a:solidFill>
                <a:effectLst/>
                <a:latin typeface="+mn-lt"/>
                <a:ea typeface="+mj-ea"/>
                <a:cs typeface="+mj-cs"/>
              </a:rPr>
              <a:t>You shall love the Lord your God with all your heart and with</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all your soul and with all your mind. This is the first and great</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commandment. And the second is like it: You shall love your</a:t>
            </a:r>
            <a:r>
              <a:rPr lang="en-US" sz="2800" kern="1200" baseline="0" dirty="0">
                <a:solidFill>
                  <a:schemeClr val="bg1"/>
                </a:solidFill>
                <a:effectLst/>
                <a:latin typeface="+mn-lt"/>
                <a:ea typeface="+mj-ea"/>
                <a:cs typeface="+mj-cs"/>
              </a:rPr>
              <a:t> </a:t>
            </a:r>
            <a:r>
              <a:rPr lang="en-US" sz="2800" kern="1200" dirty="0" err="1">
                <a:solidFill>
                  <a:schemeClr val="bg1"/>
                </a:solidFill>
                <a:effectLst/>
                <a:latin typeface="+mn-lt"/>
                <a:ea typeface="+mj-ea"/>
                <a:cs typeface="+mj-cs"/>
              </a:rPr>
              <a:t>neighbour</a:t>
            </a:r>
            <a:r>
              <a:rPr lang="en-US" sz="2800" kern="1200" dirty="0">
                <a:solidFill>
                  <a:schemeClr val="bg1"/>
                </a:solidFill>
                <a:effectLst/>
                <a:latin typeface="+mn-lt"/>
                <a:ea typeface="+mj-ea"/>
                <a:cs typeface="+mj-cs"/>
              </a:rPr>
              <a:t> as yourself. On these two commandments depend all</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the Law and the Prophets.	 </a:t>
            </a:r>
          </a:p>
          <a:p>
            <a:endParaRPr lang="en-US" dirty="0"/>
          </a:p>
        </p:txBody>
      </p:sp>
    </p:spTree>
    <p:extLst>
      <p:ext uri="{BB962C8B-B14F-4D97-AF65-F5344CB8AC3E}">
        <p14:creationId xmlns:p14="http://schemas.microsoft.com/office/powerpoint/2010/main" val="1866707441"/>
      </p:ext>
    </p:extLst>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kern="1200" dirty="0">
                <a:solidFill>
                  <a:schemeClr val="bg1"/>
                </a:solidFill>
                <a:effectLst/>
                <a:latin typeface="+mn-lt"/>
                <a:ea typeface="+mj-ea"/>
                <a:cs typeface="+mj-cs"/>
              </a:rPr>
              <a:t>T H E  D I S M I S S A L</a:t>
            </a:r>
          </a:p>
          <a:p>
            <a:r>
              <a:rPr lang="en-US" sz="2800" i="1" kern="1200" dirty="0">
                <a:solidFill>
                  <a:schemeClr val="bg1"/>
                </a:solidFill>
                <a:effectLst/>
                <a:latin typeface="+mn-lt"/>
                <a:ea typeface="+mj-ea"/>
                <a:cs typeface="+mj-cs"/>
              </a:rPr>
              <a:t>Alleluia. Alleluia. Let us go forth into the world, rejoicing in the power of</a:t>
            </a:r>
            <a:r>
              <a:rPr lang="en-US" sz="2800" i="1" kern="1200" baseline="0" dirty="0">
                <a:solidFill>
                  <a:schemeClr val="bg1"/>
                </a:solidFill>
                <a:effectLst/>
                <a:latin typeface="+mn-lt"/>
                <a:ea typeface="+mj-ea"/>
                <a:cs typeface="+mj-cs"/>
              </a:rPr>
              <a:t> </a:t>
            </a:r>
            <a:r>
              <a:rPr lang="en-US" sz="2800" i="1" kern="1200" dirty="0">
                <a:solidFill>
                  <a:schemeClr val="bg1"/>
                </a:solidFill>
                <a:effectLst/>
                <a:latin typeface="+mn-lt"/>
                <a:ea typeface="+mj-ea"/>
                <a:cs typeface="+mj-cs"/>
              </a:rPr>
              <a:t>the Holy Spirit.</a:t>
            </a:r>
          </a:p>
          <a:p>
            <a:r>
              <a:rPr lang="en-US" sz="2800" b="1" kern="1200" dirty="0">
                <a:solidFill>
                  <a:schemeClr val="bg1"/>
                </a:solidFill>
                <a:effectLst/>
                <a:latin typeface="+mn-lt"/>
                <a:ea typeface="+mj-ea"/>
                <a:cs typeface="+mj-cs"/>
              </a:rPr>
              <a:t>Thanks be to God. Alleluia, Alleluia.</a:t>
            </a:r>
          </a:p>
        </p:txBody>
      </p:sp>
    </p:spTree>
    <p:extLst>
      <p:ext uri="{BB962C8B-B14F-4D97-AF65-F5344CB8AC3E}">
        <p14:creationId xmlns:p14="http://schemas.microsoft.com/office/powerpoint/2010/main" val="128585041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kern="1200" dirty="0">
                <a:solidFill>
                  <a:schemeClr val="bg1"/>
                </a:solidFill>
                <a:effectLst/>
                <a:latin typeface="+mn-lt"/>
                <a:ea typeface="+mj-ea"/>
                <a:cs typeface="+mj-cs"/>
              </a:rPr>
              <a:t>T H E  K Y R I E</a:t>
            </a:r>
          </a:p>
          <a:p>
            <a:r>
              <a:rPr lang="en-US" sz="2800" i="1" kern="1200" dirty="0">
                <a:solidFill>
                  <a:schemeClr val="bg1"/>
                </a:solidFill>
                <a:effectLst/>
                <a:latin typeface="+mn-lt"/>
                <a:ea typeface="+mj-ea"/>
                <a:cs typeface="+mj-cs"/>
              </a:rPr>
              <a:t>Lord, have mercy upon us. </a:t>
            </a:r>
            <a:br>
              <a:rPr lang="en-US" sz="2800"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Christ, have mercy upon us</a:t>
            </a:r>
            <a:br>
              <a:rPr lang="en-US" sz="2800" b="1" kern="1200" dirty="0">
                <a:solidFill>
                  <a:schemeClr val="bg1"/>
                </a:solidFill>
                <a:effectLst/>
                <a:latin typeface="+mn-lt"/>
                <a:ea typeface="+mj-ea"/>
                <a:cs typeface="+mj-cs"/>
              </a:rPr>
            </a:br>
            <a:r>
              <a:rPr lang="en-US" sz="2800" i="1" kern="1200" dirty="0">
                <a:solidFill>
                  <a:schemeClr val="bg1"/>
                </a:solidFill>
                <a:effectLst/>
                <a:latin typeface="+mn-lt"/>
                <a:ea typeface="+mj-ea"/>
                <a:cs typeface="+mj-cs"/>
              </a:rPr>
              <a:t>Lord, have mercy upon us </a:t>
            </a:r>
          </a:p>
        </p:txBody>
      </p:sp>
    </p:spTree>
    <p:extLst>
      <p:ext uri="{BB962C8B-B14F-4D97-AF65-F5344CB8AC3E}">
        <p14:creationId xmlns:p14="http://schemas.microsoft.com/office/powerpoint/2010/main" val="85536392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1" kern="1200" dirty="0">
                <a:solidFill>
                  <a:schemeClr val="bg1"/>
                </a:solidFill>
                <a:effectLst/>
                <a:latin typeface="+mn-lt"/>
                <a:ea typeface="+mj-ea"/>
                <a:cs typeface="+mj-cs"/>
              </a:rPr>
              <a:t>The Lord be with you.</a:t>
            </a:r>
          </a:p>
          <a:p>
            <a:r>
              <a:rPr lang="en-US" sz="2800" b="1" i="0" kern="1200" dirty="0">
                <a:solidFill>
                  <a:schemeClr val="bg1"/>
                </a:solidFill>
                <a:effectLst/>
                <a:latin typeface="+mn-lt"/>
                <a:ea typeface="+mj-ea"/>
                <a:cs typeface="+mj-cs"/>
              </a:rPr>
              <a:t>And with your spirit.</a:t>
            </a:r>
          </a:p>
          <a:p>
            <a:r>
              <a:rPr lang="en-US" sz="2800" i="1" kern="1200" dirty="0">
                <a:solidFill>
                  <a:schemeClr val="bg1"/>
                </a:solidFill>
                <a:effectLst/>
                <a:latin typeface="+mn-lt"/>
                <a:ea typeface="+mj-ea"/>
                <a:cs typeface="+mj-cs"/>
              </a:rPr>
              <a:t>Let us pray.</a:t>
            </a:r>
          </a:p>
        </p:txBody>
      </p:sp>
    </p:spTree>
    <p:extLst>
      <p:ext uri="{BB962C8B-B14F-4D97-AF65-F5344CB8AC3E}">
        <p14:creationId xmlns:p14="http://schemas.microsoft.com/office/powerpoint/2010/main" val="212221114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kern="1200" dirty="0">
                <a:solidFill>
                  <a:schemeClr val="bg1"/>
                </a:solidFill>
                <a:effectLst/>
                <a:latin typeface="+mn-lt"/>
                <a:ea typeface="+mj-ea"/>
                <a:cs typeface="+mj-cs"/>
              </a:rPr>
              <a:t>Almighty God, you have knit together your elect in one communion and</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fellowship in the mystical Body of your Son: Give us grace so to follow your</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blessed saints in all virtuous and godly living, that we may come to those</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ineffable joys that you have prepared for those who truly love you; through</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Jesus Christ our Lord, who with you and the Holy Spirit lives and reigns,</a:t>
            </a:r>
            <a:r>
              <a:rPr lang="en-US" sz="2800" kern="1200" baseline="0" dirty="0">
                <a:solidFill>
                  <a:schemeClr val="bg1"/>
                </a:solidFill>
                <a:effectLst/>
                <a:latin typeface="+mn-lt"/>
                <a:ea typeface="+mj-ea"/>
                <a:cs typeface="+mj-cs"/>
              </a:rPr>
              <a:t> </a:t>
            </a:r>
            <a:r>
              <a:rPr lang="en-US" sz="2800" kern="1200" dirty="0">
                <a:solidFill>
                  <a:schemeClr val="bg1"/>
                </a:solidFill>
                <a:effectLst/>
                <a:latin typeface="+mn-lt"/>
                <a:ea typeface="+mj-ea"/>
                <a:cs typeface="+mj-cs"/>
              </a:rPr>
              <a:t>one God, in glory everlasting. </a:t>
            </a:r>
            <a:r>
              <a:rPr lang="en-US" sz="2800" b="1" kern="1200" dirty="0">
                <a:solidFill>
                  <a:schemeClr val="bg1"/>
                </a:solidFill>
                <a:effectLst/>
                <a:latin typeface="+mn-lt"/>
                <a:ea typeface="+mj-ea"/>
                <a:cs typeface="+mj-cs"/>
              </a:rPr>
              <a:t>Amen.</a:t>
            </a:r>
            <a:endParaRPr lang="en-US" b="1" dirty="0"/>
          </a:p>
        </p:txBody>
      </p:sp>
    </p:spTree>
    <p:extLst>
      <p:ext uri="{BB962C8B-B14F-4D97-AF65-F5344CB8AC3E}">
        <p14:creationId xmlns:p14="http://schemas.microsoft.com/office/powerpoint/2010/main" val="175245395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kern="1200" dirty="0">
                <a:solidFill>
                  <a:schemeClr val="bg1"/>
                </a:solidFill>
                <a:effectLst/>
                <a:latin typeface="+mn-lt"/>
                <a:ea typeface="+mj-ea"/>
                <a:cs typeface="+mj-cs"/>
              </a:rPr>
              <a:t>T H E  L E S S O N S</a:t>
            </a:r>
            <a:br>
              <a:rPr lang="en-US" sz="1800" kern="1200" dirty="0">
                <a:solidFill>
                  <a:schemeClr val="bg1"/>
                </a:solidFill>
                <a:effectLst/>
                <a:latin typeface="+mn-lt"/>
                <a:ea typeface="+mj-ea"/>
                <a:cs typeface="+mj-cs"/>
              </a:rPr>
            </a:br>
            <a:br>
              <a:rPr lang="en-US" sz="1800" kern="1200" dirty="0">
                <a:solidFill>
                  <a:schemeClr val="bg1"/>
                </a:solidFill>
                <a:effectLst/>
                <a:latin typeface="+mn-lt"/>
                <a:ea typeface="+mj-ea"/>
                <a:cs typeface="+mj-cs"/>
              </a:rPr>
            </a:br>
            <a:r>
              <a:rPr lang="en-US" sz="3200" b="1" kern="1200" dirty="0">
                <a:solidFill>
                  <a:schemeClr val="bg1"/>
                </a:solidFill>
                <a:effectLst/>
                <a:latin typeface="+mn-lt"/>
                <a:ea typeface="+mj-ea"/>
                <a:cs typeface="+mj-cs"/>
              </a:rPr>
              <a:t>The First Reading</a:t>
            </a:r>
          </a:p>
          <a:p>
            <a:br>
              <a:rPr lang="en-US" sz="2800" b="1" i="1" kern="1200" dirty="0">
                <a:solidFill>
                  <a:schemeClr val="bg1"/>
                </a:solidFill>
                <a:effectLst/>
                <a:latin typeface="+mn-lt"/>
                <a:ea typeface="+mj-ea"/>
                <a:cs typeface="+mj-cs"/>
              </a:rPr>
            </a:br>
            <a:r>
              <a:rPr lang="en-US" sz="2800" b="0" i="1" kern="1200" dirty="0">
                <a:solidFill>
                  <a:schemeClr val="bg1"/>
                </a:solidFill>
                <a:effectLst/>
                <a:latin typeface="+mn-lt"/>
                <a:ea typeface="+mj-ea"/>
                <a:cs typeface="+mj-cs"/>
              </a:rPr>
              <a:t>The Word of the Lord.</a:t>
            </a:r>
            <a:endParaRPr lang="en-US" sz="2800" b="0" kern="1200" dirty="0">
              <a:solidFill>
                <a:schemeClr val="bg1"/>
              </a:solidFill>
              <a:effectLst/>
              <a:latin typeface="+mn-lt"/>
              <a:ea typeface="+mj-ea"/>
              <a:cs typeface="+mj-cs"/>
            </a:endParaRPr>
          </a:p>
          <a:p>
            <a:r>
              <a:rPr lang="en-US" sz="2800" b="1" kern="1200" dirty="0">
                <a:solidFill>
                  <a:schemeClr val="bg1"/>
                </a:solidFill>
                <a:effectLst/>
                <a:latin typeface="+mn-lt"/>
                <a:ea typeface="+mj-ea"/>
                <a:cs typeface="+mj-cs"/>
              </a:rPr>
              <a:t>Thanks be to God.</a:t>
            </a:r>
            <a:endParaRPr lang="en-US" sz="2800" kern="1200" dirty="0">
              <a:solidFill>
                <a:schemeClr val="bg1"/>
              </a:solidFill>
              <a:effectLst/>
              <a:latin typeface="+mn-lt"/>
              <a:ea typeface="+mj-ea"/>
              <a:cs typeface="+mj-cs"/>
            </a:endParaRPr>
          </a:p>
        </p:txBody>
      </p:sp>
    </p:spTree>
    <p:extLst>
      <p:ext uri="{BB962C8B-B14F-4D97-AF65-F5344CB8AC3E}">
        <p14:creationId xmlns:p14="http://schemas.microsoft.com/office/powerpoint/2010/main" val="2223326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indent="0" algn="ctr" defTabSz="914400" rtl="0" eaLnBrk="1" fontAlgn="auto" latinLnBrk="0" hangingPunct="1">
              <a:lnSpc>
                <a:spcPct val="150000"/>
              </a:lnSpc>
              <a:spcBef>
                <a:spcPct val="0"/>
              </a:spcBef>
              <a:spcAft>
                <a:spcPts val="0"/>
              </a:spcAft>
              <a:buClrTx/>
              <a:buSzTx/>
              <a:buFontTx/>
              <a:buNone/>
              <a:tabLst/>
              <a:defRPr/>
            </a:pPr>
            <a:br>
              <a:rPr lang="en-US" sz="3600" b="1" kern="1200" dirty="0">
                <a:solidFill>
                  <a:schemeClr val="bg1"/>
                </a:solidFill>
                <a:effectLst/>
                <a:latin typeface="+mn-lt"/>
                <a:ea typeface="+mj-ea"/>
                <a:cs typeface="+mj-cs"/>
              </a:rPr>
            </a:br>
            <a:r>
              <a:rPr lang="en-US" sz="3600" b="1" kern="1200" dirty="0">
                <a:solidFill>
                  <a:schemeClr val="bg1"/>
                </a:solidFill>
                <a:effectLst/>
                <a:latin typeface="+mn-lt"/>
                <a:ea typeface="+mj-ea"/>
                <a:cs typeface="+mj-cs"/>
              </a:rPr>
              <a:t>The Holy Gospel</a:t>
            </a:r>
            <a:r>
              <a:rPr lang="en-US" sz="3600" b="1" i="1" kern="1200" dirty="0">
                <a:solidFill>
                  <a:schemeClr val="bg1"/>
                </a:solidFill>
                <a:effectLst/>
                <a:latin typeface="+mn-lt"/>
                <a:ea typeface="+mj-ea"/>
                <a:cs typeface="+mj-cs"/>
              </a:rPr>
              <a:t> </a:t>
            </a:r>
            <a:br>
              <a:rPr lang="en-US" sz="2800" kern="1200" dirty="0">
                <a:solidFill>
                  <a:schemeClr val="bg1"/>
                </a:solidFill>
                <a:effectLst/>
                <a:latin typeface="+mn-lt"/>
                <a:ea typeface="+mj-ea"/>
                <a:cs typeface="+mj-cs"/>
              </a:rPr>
            </a:br>
            <a:r>
              <a:rPr lang="en-US" sz="2800" b="1" kern="1200" dirty="0">
                <a:solidFill>
                  <a:schemeClr val="bg1"/>
                </a:solidFill>
                <a:effectLst/>
                <a:latin typeface="+mn-lt"/>
                <a:ea typeface="+mj-ea"/>
                <a:cs typeface="+mj-cs"/>
              </a:rPr>
              <a:t>Glory to you, Lord Christ.</a:t>
            </a:r>
            <a:endParaRPr lang="en-US" sz="2800" kern="1200" dirty="0">
              <a:solidFill>
                <a:schemeClr val="bg1"/>
              </a:solidFill>
              <a:effectLst/>
              <a:latin typeface="+mn-lt"/>
              <a:ea typeface="+mj-ea"/>
              <a:cs typeface="+mj-cs"/>
            </a:endParaRPr>
          </a:p>
          <a:p>
            <a:br>
              <a:rPr lang="en-US" sz="2800" kern="1200" dirty="0">
                <a:solidFill>
                  <a:schemeClr val="bg1"/>
                </a:solidFill>
                <a:effectLst/>
                <a:latin typeface="+mn-lt"/>
                <a:ea typeface="+mj-ea"/>
                <a:cs typeface="+mj-cs"/>
              </a:rPr>
            </a:br>
            <a:r>
              <a:rPr lang="en-US" sz="2800" i="1" kern="1200" dirty="0">
                <a:solidFill>
                  <a:schemeClr val="bg1"/>
                </a:solidFill>
                <a:effectLst/>
                <a:latin typeface="+mn-lt"/>
                <a:ea typeface="+mj-ea"/>
                <a:cs typeface="+mj-cs"/>
              </a:rPr>
              <a:t>The Gospel of the Lord.</a:t>
            </a:r>
          </a:p>
          <a:p>
            <a:r>
              <a:rPr lang="en-US" sz="2800" b="1" kern="1200" dirty="0">
                <a:solidFill>
                  <a:schemeClr val="bg1"/>
                </a:solidFill>
                <a:effectLst/>
                <a:latin typeface="+mn-lt"/>
                <a:ea typeface="+mj-ea"/>
                <a:cs typeface="+mj-cs"/>
              </a:rPr>
              <a:t>Praise to you, Lord Christ.</a:t>
            </a:r>
            <a:endParaRPr lang="en-US" dirty="0"/>
          </a:p>
        </p:txBody>
      </p:sp>
    </p:spTree>
    <p:extLst>
      <p:ext uri="{BB962C8B-B14F-4D97-AF65-F5344CB8AC3E}">
        <p14:creationId xmlns:p14="http://schemas.microsoft.com/office/powerpoint/2010/main" val="495401657"/>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ctr">
          <a:defRPr sz="2400" i="1" dirty="0">
            <a:solidFill>
              <a:schemeClr val="bg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2565</TotalTime>
  <Words>2231</Words>
  <Application>Microsoft Macintosh PowerPoint</Application>
  <PresentationFormat>On-screen Show (4:3)</PresentationFormat>
  <Paragraphs>119</Paragraphs>
  <Slides>40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Calibri</vt:lpstr>
      <vt:lpstr>Office Theme</vt:lpstr>
      <vt:lpstr>THE HOLY EUCHARIST</vt:lpstr>
      <vt:lpstr>T H E  A C C L A M A T I O N  Blessed be God: the Father, the Son, and the Holy Spirit. And blessed be his kingdom, now and for ever.  Amen.</vt:lpstr>
      <vt:lpstr>T H E  C O L L E C T  F O R  P U R I T Y Almighty God, to you all hearts are open, all desires known, and from you no secrets are hid: Cleanse the thoughts of our hearts by the inspiration of your Holy Spirit, that we may perfectly love you, and worthily magnify your holy Name; through Christ our Lord.  Amen.</vt:lpstr>
      <vt:lpstr>T H E  S U M M A R Y  O F  T H E  L A W Hear what our Lord Jesus Christ says: You shall love the Lord your God with all your heart and with all your soul and with all your mind. This is the first and great commandment. And the second is like it: You shall love your neighbour as yourself. On these two commandments depend all the Law and the Prophets.   </vt:lpstr>
      <vt:lpstr>T H E  K Y R I E Lord, have mercy upon us.  Christ, have mercy upon us Lord, have mercy upon us </vt:lpstr>
      <vt:lpstr>The Lord be with you. And with your spirit. Let us pray.</vt:lpstr>
      <vt:lpstr>Almighty God, you have knit together your elect in one communion and fellowship in the mystical Body of your Son: Give us grace so to follow your blessed saints in all virtuous and godly living, that we may come to those ineffable joys that you have prepared for those who truly love you; through Jesus Christ our Lord, who with you and the Holy Spirit lives and reigns, one God, in glory everlasting. Amen.</vt:lpstr>
      <vt:lpstr>T H E  L E S S O N S  The First Reading  The Word of the Lord. Thanks be to God.</vt:lpstr>
      <vt:lpstr> The Holy Gospel  Glory to you, Lord Christ.  The Gospel of the Lord. Praise to you, Lord Christ.</vt:lpstr>
      <vt:lpstr>THE SERMON</vt:lpstr>
      <vt:lpstr>T H E  P R A Y E R S  O F  T H E  P E O P L E  Lord, in your mercy: Hear our prayer.</vt:lpstr>
      <vt:lpstr>THE CONFESSION AND ABSOLUTION OF SIN  Most merciful God, we confess that we have sinned against you in thought, word, and deed, by what we have done, and by what we have left undone. We have not love you with our whole heart; we have not loved our neighbours as ourselves.</vt:lpstr>
      <vt:lpstr>We are truly sorry and we humbly repent. For the sake of your Son Jesus Christ, have mercy upon us and forgive us; that we may delight in your will, and walk in your ways, to the glory of your Name. Amen.</vt:lpstr>
      <vt:lpstr>Almighty God, our heavenly Father, who in his great mercy has promised forgiveness of sins to all those who sincerely repent and with true faith turn to him, have mercy upon you, pardon and deliver you from all your sins, confirm and strengthen you in all goodness, and bring you to everlasting life; through Jesus Christ our Lord.  Amen.</vt:lpstr>
      <vt:lpstr>T H E  C O M F O R T A B L E  W O R D S Come to me, all who labour and are heavy laden, and I will give you rest. MATTHEW 11:28   God so loved the world, that he gave his only-begotten Son, that whoever believes in him should not perish but have eternal life. JOHN 3:16</vt:lpstr>
      <vt:lpstr>The saying is trustworthy and deserving of full acceptance, that Christ Jesus came into the world to save sinners. 1 TIMOTHY 1:15   If anyone sins, we have an advocate with the Father, Jesus Christ the righteous. He is the propitiation for our sins, and not for ours only, but also for the sins of the whole world.                            1 JOHN 2:1-2</vt:lpstr>
      <vt:lpstr>T H E  P E A C E The Peace of the Lord be always with you. And with your spirit.</vt:lpstr>
      <vt:lpstr>T H E  O F F E R T O R Y Yours, O Lord, is the greatness, and the power, and the glory, and the victory, and the majesty: for everything in heaven and on earth is yours; yours is the Kingdom, O Lord, and you are exalted as Head above all. All things come from you, O Lord, And of your own have we given you.</vt:lpstr>
      <vt:lpstr>T H E  S U R S U M  C O R D A  The Lord be with you. And with your spirit.   Lift up your hearts. We lift them up to the Lord. Let us give thanks to the Lord our God.  It is right to give him thanks and praise.</vt:lpstr>
      <vt:lpstr>It is right, our duty and our joy, always and everywhere to give thanks to you, Father Almighty, Creator of heaven and earth. For in the multitude of your saints, you have surrounded us with so great a cloud of witnesses that we, rejoicing in their fellowship, may run with patience the race that is set before us, and together with them, may receive the unfading crown of glory.</vt:lpstr>
      <vt:lpstr>Therefore we praise you, joining our voices with Angels and Archangels and with all the company of heaven, who for ever sing this hymn to proclaim the glory of your Name:</vt:lpstr>
      <vt:lpstr>T H E  S A N C T U S Holy, Holy, Holy, Lord God of power and might, heaven and earth are full of your glory. Hosanna in the highest. Blessed is he who comes in the Name of the Lord. Hosanna in the highest.</vt:lpstr>
      <vt:lpstr>T H E  P R A Y E R  O F  C O N S E C R A T I O N Holy and gracious Father: In your infinite love you made us for yourself; and when we had sinned against you and become subject to evil and death, you, in your mercy, sent your only Son Jesus Christ into the world for our salvation. By the Holy Spirit and the Virgin Mary he became flesh and dwelt among us. </vt:lpstr>
      <vt:lpstr>In obedience to your will, he stretched out his arms upon the Cross and offered himself once for all, that by his suffering and death we might be saved. By his resurrection he broke the bonds of death, trampling Hell and Satan under his feet. As our great high priest, he ascended to your right hand in glory, that we might come with confidence before the throne of grace.</vt:lpstr>
      <vt:lpstr>On the night that he was betrayed, our Lord Jesus Christ took bread; and when he had given thanks, he broke it, and gave it to his disciples, saying, “Take, eat; this is my Body, which is given for you: Do this in remembrance of me.”</vt:lpstr>
      <vt:lpstr>Likewise, after supper, Jesus took the cup, and when he had given thanks, he gave it to them, saying, “Drink this, all of you; for this is my Blood of the New Covenant, which is shed for you, and for many, for the forgiveness of sins: Whenever you drink it, do this in remembrance of me.”</vt:lpstr>
      <vt:lpstr>Therefore we proclaim the mystery of faith: Christ has died. Christ is risen. Christ will come again.</vt:lpstr>
      <vt:lpstr>We celebrate the memorial of our redemption, O Father, in this sacrifice of praise and thanksgiving, and we offer you these gifts. Sanctify them by your Word and Holy Spirit to be for your people the Body and Blood of your Son Jesus Christ. Sanctify us also, that we may worthily receive this holy</vt:lpstr>
      <vt:lpstr>Sacrament, and be made one body with him, that he may dwell in us and we in him. In the fullness of time, put all things in subjection under your Christ, and bring us with all your saints into the joy of your heavenly kingdom, where we shall see our Lord face to face. All this we ask through your Son Jesus Christ: By him, and with him, and in him, in the unity of the Holy Spirit, all honour and glory is yours, Almighty Father, now and for ever. Amen.</vt:lpstr>
      <vt:lpstr>T H E  L O R D ’ S  P R A Y E R Our Father, who art in heaven,  hallowed be thy Name,  thy kingdom come, thy will be done,  on earth as it is in heaven.  Give us this day our daily bread.  And forgive us our trespasses, as we forgive those who trespass against us.</vt:lpstr>
      <vt:lpstr>And lead us not into temptation,  but deliver us from evil. For thine is the kingdom, and the power, and the glory, for ever and ever. Amen.</vt:lpstr>
      <vt:lpstr>T H E  F R A C T I O N Alleluia. Christ our Passover Lamb has been sacrificed, once for all upon the Cross.   Therefore let us keep the feast. Alleluia.</vt:lpstr>
      <vt:lpstr>T H E  P R A Y E R  O F  H U M B L E  A C C E S S  We do not presume to come to this your table, O merciful Lord, trusting in our own righteousness, but in your abundant and great mercies. We are not worthy so much as to gather up the crumbs under your table; but you are the same Lord whose character is always to have mercy.</vt:lpstr>
      <vt:lpstr>Grant us, therefore, gracious Lord, so to eat the flesh of your dear Son Jesus Christ, and to drink his blood, that our sinful bodies may be made clean by his body, and our souls washed through his most precious blood, and that we may evermore dwell in him, and he in us.  Amen.</vt:lpstr>
      <vt:lpstr>T H E  A G N U S  D E I Lamb of God, you take away the sin of the world;  have mercy on us. Lamb of God, you take away the sin of the world; have mercy on us. Lamb of God, you take away the sin of the world; grant us your peace.</vt:lpstr>
      <vt:lpstr>T H E   M I N I S T R A T I O N  O F  C O M M U N I O N The gifts of God for the people of God. Take them in remembrance that Christ died for you and feed on him in your hearts by faith, with thanksgiving.</vt:lpstr>
      <vt:lpstr>T H E  P O S T  C O M M U N I O N  P R A Y E R Heavenly Father, We thank you for feeding us with the spiritual food of the most precious Body and Blood of your Son our Saviour Jesus Christ; and for assuring us in these holy mysteries that we are living members of the body of your Son, and heirs of your eternal Kingdom.</vt:lpstr>
      <vt:lpstr>And now, Father, send us out to do the work you have given us to do, to love and serve you as faithful witnesses of Christ our Lord. To him, to you, and to the Holy Spirit, be honour and glory, now and for ever. Amen.</vt:lpstr>
      <vt:lpstr>T H E  B L E S S I N G The peace of God, which passes all understanding, keep your hearts and minds in the knowledge and love of God, and of his Son Jesus Christ our Lord; and the blessing of God Almighty, the Father, the Son, and the Holy Spirit, be among you, and remain with you always.  Amen.</vt:lpstr>
      <vt:lpstr>T H E  D I S M I S S A L Alleluia. Alleluia. Let us go forth into the world, rejoicing in the power of the Holy Spirit. Thanks be to God. Alleluia, Alleluia.</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scotthunt@anglicannetwork.ca</dc:creator>
  <cp:lastModifiedBy>scotthunt@anglicannetwork.ca</cp:lastModifiedBy>
  <cp:revision>40</cp:revision>
  <dcterms:created xsi:type="dcterms:W3CDTF">2019-10-16T20:25:56Z</dcterms:created>
  <dcterms:modified xsi:type="dcterms:W3CDTF">2022-03-15T13:51:55Z</dcterms:modified>
</cp:coreProperties>
</file>